
<file path=[Content_Types].xml><?xml version="1.0" encoding="utf-8"?>
<Types xmlns="http://schemas.openxmlformats.org/package/2006/content-types">
  <Override PartName="/_rels/.rels" ContentType="application/vnd.openxmlformats-package.relationships+xml"/>
  <Override PartName="/ppt/notesSlides/_rels/notesSlide16.xml.rels" ContentType="application/vnd.openxmlformats-package.relationships+xml"/>
  <Override PartName="/ppt/notesSlides/_rels/notesSlide15.xml.rels" ContentType="application/vnd.openxmlformats-package.relationships+xml"/>
  <Override PartName="/ppt/notesSlides/_rels/notesSlide14.xml.rels" ContentType="application/vnd.openxmlformats-package.relationships+xml"/>
  <Override PartName="/ppt/notesSlides/_rels/notesSlide13.xml.rels" ContentType="application/vnd.openxmlformats-package.relationships+xml"/>
  <Override PartName="/ppt/notesSlides/_rels/notesSlide19.xml.rels" ContentType="application/vnd.openxmlformats-package.relationships+xml"/>
  <Override PartName="/ppt/notesSlides/_rels/notesSlide12.xml.rels" ContentType="application/vnd.openxmlformats-package.relationships+xml"/>
  <Override PartName="/ppt/notesSlides/_rels/notesSlide18.xml.rels" ContentType="application/vnd.openxmlformats-package.relationships+xml"/>
  <Override PartName="/ppt/notesSlides/_rels/notesSlide11.xml.rels" ContentType="application/vnd.openxmlformats-package.relationships+xml"/>
  <Override PartName="/ppt/notesSlides/_rels/notesSlide4.xml.rels" ContentType="application/vnd.openxmlformats-package.relationships+xml"/>
  <Override PartName="/ppt/notesSlides/_rels/notesSlide3.xml.rels" ContentType="application/vnd.openxmlformats-package.relationships+xml"/>
  <Override PartName="/ppt/notesSlides/_rels/notesSlide5.xml.rels" ContentType="application/vnd.openxmlformats-package.relationships+xml"/>
  <Override PartName="/ppt/notesSlides/_rels/notesSlide6.xml.rels" ContentType="application/vnd.openxmlformats-package.relationships+xml"/>
  <Override PartName="/ppt/notesSlides/_rels/notesSlide7.xml.rels" ContentType="application/vnd.openxmlformats-package.relationships+xml"/>
  <Override PartName="/ppt/notesSlides/_rels/notesSlide2.xml.rels" ContentType="application/vnd.openxmlformats-package.relationships+xml"/>
  <Override PartName="/ppt/notesSlides/_rels/notesSlide8.xml.rels" ContentType="application/vnd.openxmlformats-package.relationships+xml"/>
  <Override PartName="/ppt/notesSlides/_rels/notesSlide1.xml.rels" ContentType="application/vnd.openxmlformats-package.relationships+xml"/>
  <Override PartName="/ppt/notesSlides/_rels/notesSlide9.xml.rels" ContentType="application/vnd.openxmlformats-package.relationships+xml"/>
  <Override PartName="/ppt/notesSlides/_rels/notesSlide17.xml.rels" ContentType="application/vnd.openxmlformats-package.relationships+xml"/>
  <Override PartName="/ppt/notesSlides/_rels/notesSlide10.xml.rels" ContentType="application/vnd.openxmlformats-package.relationships+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slides/_rels/slide20.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7.xml.rels" ContentType="application/vnd.openxmlformats-package.relationships+xml"/>
  <Override PartName="/ppt/slides/_rels/slide10.xml.rels" ContentType="application/vnd.openxmlformats-package.relationships+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9.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5.xml" ContentType="application/vnd.openxmlformats-officedocument.presentationml.slide+xml"/>
  <Override PartName="/ppt/slides/slide20.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_rels/presentation.xml.rels" ContentType="application/vnd.openxmlformats-package.relationships+xml"/>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3.png" ContentType="image/png"/>
  <Override PartName="/ppt/media/image24.png" ContentType="image/png"/>
  <Override PartName="/ppt/media/image9.png" ContentType="image/png"/>
  <Override PartName="/ppt/media/image10.png" ContentType="image/png"/>
  <Override PartName="/ppt/media/image8.wmf" ContentType="image/x-wmf"/>
  <Override PartName="/ppt/media/image1.png" ContentType="image/png"/>
  <Override PartName="/ppt/media/image6.png" ContentType="image/png"/>
  <Override PartName="/ppt/media/image21.png" ContentType="image/png"/>
  <Override PartName="/ppt/media/image2.png" ContentType="image/png"/>
  <Override PartName="/ppt/media/image7.png" ContentType="image/png"/>
  <Override PartName="/ppt/media/image22.png" ContentType="image/png"/>
  <Override PartName="/ppt/media/image3.png" ContentType="image/png"/>
  <Override PartName="/ppt/media/image4.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5.png" ContentType="image/png"/>
  <Override PartName="/ppt/media/image20.png" ContentType="image/png"/>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 name="PlaceHolder 1"/>
          <p:cNvSpPr>
            <a:spLocks noGrp="1"/>
          </p:cNvSpPr>
          <p:nvPr>
            <p:ph type="body"/>
          </p:nvPr>
        </p:nvSpPr>
        <p:spPr>
          <a:xfrm>
            <a:off x="756000" y="5078520"/>
            <a:ext cx="6047640" cy="4811040"/>
          </a:xfrm>
          <a:prstGeom prst="rect">
            <a:avLst/>
          </a:prstGeom>
        </p:spPr>
        <p:txBody>
          <a:bodyPr lIns="0" rIns="0" tIns="0" bIns="0"/>
          <a:p>
            <a:r>
              <a:rPr b="0" lang="en-US" sz="2000" spc="-1" strike="noStrike">
                <a:solidFill>
                  <a:srgbClr val="000000"/>
                </a:solidFill>
                <a:uFill>
                  <a:solidFill>
                    <a:srgbClr val="ffffff"/>
                  </a:solidFill>
                </a:uFill>
                <a:latin typeface="Arial"/>
              </a:rPr>
              <a:t>Click to edit the notes format</a:t>
            </a:r>
            <a:endParaRPr b="0" lang="en-US" sz="2000" spc="-1" strike="noStrike">
              <a:solidFill>
                <a:srgbClr val="000000"/>
              </a:solidFill>
              <a:uFill>
                <a:solidFill>
                  <a:srgbClr val="ffffff"/>
                </a:solidFill>
              </a:uFill>
              <a:latin typeface="Arial"/>
            </a:endParaRPr>
          </a:p>
        </p:txBody>
      </p:sp>
      <p:sp>
        <p:nvSpPr>
          <p:cNvPr id="75" name="PlaceHolder 2"/>
          <p:cNvSpPr>
            <a:spLocks noGrp="1"/>
          </p:cNvSpPr>
          <p:nvPr>
            <p:ph type="hdr"/>
          </p:nvPr>
        </p:nvSpPr>
        <p:spPr>
          <a:xfrm>
            <a:off x="0" y="0"/>
            <a:ext cx="3280680" cy="534240"/>
          </a:xfrm>
          <a:prstGeom prst="rect">
            <a:avLst/>
          </a:prstGeom>
        </p:spPr>
        <p:txBody>
          <a:bodyPr lIns="0" rIns="0" tIns="0" bIns="0"/>
          <a:p>
            <a:r>
              <a:rPr b="0" lang="en-US" sz="1400" spc="-1" strike="noStrike">
                <a:solidFill>
                  <a:srgbClr val="000000"/>
                </a:solidFill>
                <a:uFill>
                  <a:solidFill>
                    <a:srgbClr val="ffffff"/>
                  </a:solidFill>
                </a:uFill>
                <a:latin typeface="Times New Roman"/>
              </a:rPr>
              <a:t> </a:t>
            </a:r>
            <a:endParaRPr b="0" lang="en-US" sz="1400" spc="-1" strike="noStrike">
              <a:solidFill>
                <a:srgbClr val="000000"/>
              </a:solidFill>
              <a:uFill>
                <a:solidFill>
                  <a:srgbClr val="ffffff"/>
                </a:solidFill>
              </a:uFill>
              <a:latin typeface="Times New Roman"/>
            </a:endParaRPr>
          </a:p>
        </p:txBody>
      </p:sp>
      <p:sp>
        <p:nvSpPr>
          <p:cNvPr id="76" name="PlaceHolder 3"/>
          <p:cNvSpPr>
            <a:spLocks noGrp="1"/>
          </p:cNvSpPr>
          <p:nvPr>
            <p:ph type="dt"/>
          </p:nvPr>
        </p:nvSpPr>
        <p:spPr>
          <a:xfrm>
            <a:off x="4278960" y="0"/>
            <a:ext cx="3280680" cy="534240"/>
          </a:xfrm>
          <a:prstGeom prst="rect">
            <a:avLst/>
          </a:prstGeom>
        </p:spPr>
        <p:txBody>
          <a:bodyPr lIns="0" rIns="0" tIns="0" bIns="0"/>
          <a:p>
            <a:pPr algn="r"/>
            <a:r>
              <a:rPr b="0" lang="en-US" sz="1400" spc="-1" strike="noStrike">
                <a:solidFill>
                  <a:srgbClr val="000000"/>
                </a:solidFill>
                <a:uFill>
                  <a:solidFill>
                    <a:srgbClr val="ffffff"/>
                  </a:solidFill>
                </a:uFill>
                <a:latin typeface="Times New Roman"/>
              </a:rPr>
              <a:t> </a:t>
            </a:r>
            <a:endParaRPr b="0" lang="en-US" sz="1400" spc="-1" strike="noStrike">
              <a:solidFill>
                <a:srgbClr val="000000"/>
              </a:solidFill>
              <a:uFill>
                <a:solidFill>
                  <a:srgbClr val="ffffff"/>
                </a:solidFill>
              </a:uFill>
              <a:latin typeface="Times New Roman"/>
            </a:endParaRPr>
          </a:p>
        </p:txBody>
      </p:sp>
      <p:sp>
        <p:nvSpPr>
          <p:cNvPr id="77" name="PlaceHolder 4"/>
          <p:cNvSpPr>
            <a:spLocks noGrp="1"/>
          </p:cNvSpPr>
          <p:nvPr>
            <p:ph type="ftr"/>
          </p:nvPr>
        </p:nvSpPr>
        <p:spPr>
          <a:xfrm>
            <a:off x="0" y="10157400"/>
            <a:ext cx="3280680" cy="534240"/>
          </a:xfrm>
          <a:prstGeom prst="rect">
            <a:avLst/>
          </a:prstGeom>
        </p:spPr>
        <p:txBody>
          <a:bodyPr lIns="0" rIns="0" tIns="0" bIns="0" anchor="b"/>
          <a:p>
            <a:r>
              <a:rPr b="0" lang="en-US" sz="1400" spc="-1" strike="noStrike">
                <a:solidFill>
                  <a:srgbClr val="000000"/>
                </a:solidFill>
                <a:uFill>
                  <a:solidFill>
                    <a:srgbClr val="ffffff"/>
                  </a:solidFill>
                </a:uFill>
                <a:latin typeface="Times New Roman"/>
              </a:rPr>
              <a:t> </a:t>
            </a:r>
            <a:endParaRPr b="0" lang="en-US" sz="1400" spc="-1" strike="noStrike">
              <a:solidFill>
                <a:srgbClr val="000000"/>
              </a:solidFill>
              <a:uFill>
                <a:solidFill>
                  <a:srgbClr val="ffffff"/>
                </a:solidFill>
              </a:uFill>
              <a:latin typeface="Times New Roman"/>
            </a:endParaRPr>
          </a:p>
        </p:txBody>
      </p:sp>
      <p:sp>
        <p:nvSpPr>
          <p:cNvPr id="78" name="PlaceHolder 5"/>
          <p:cNvSpPr>
            <a:spLocks noGrp="1"/>
          </p:cNvSpPr>
          <p:nvPr>
            <p:ph type="sldNum"/>
          </p:nvPr>
        </p:nvSpPr>
        <p:spPr>
          <a:xfrm>
            <a:off x="4278960" y="10157400"/>
            <a:ext cx="3280680" cy="534240"/>
          </a:xfrm>
          <a:prstGeom prst="rect">
            <a:avLst/>
          </a:prstGeom>
        </p:spPr>
        <p:txBody>
          <a:bodyPr lIns="0" rIns="0" tIns="0" bIns="0" anchor="b"/>
          <a:p>
            <a:pPr algn="r"/>
            <a:fld id="{757AC769-7351-4DEF-8F8C-F57A3BC45749}" type="slidenum">
              <a:rPr b="0" lang="en-US" sz="1400" spc="-1" strike="noStrike">
                <a:solidFill>
                  <a:srgbClr val="000000"/>
                </a:solidFill>
                <a:uFill>
                  <a:solidFill>
                    <a:srgbClr val="ffffff"/>
                  </a:solidFill>
                </a:uFill>
                <a:latin typeface="Times New Roman"/>
              </a:rPr>
              <a:t>1</a:t>
            </a:fld>
            <a:endParaRPr b="0" lang="en-US"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PlaceHolder 1"/>
          <p:cNvSpPr>
            <a:spLocks noGrp="1"/>
          </p:cNvSpPr>
          <p:nvPr>
            <p:ph type="body"/>
          </p:nvPr>
        </p:nvSpPr>
        <p:spPr>
          <a:xfrm>
            <a:off x="685800" y="4400640"/>
            <a:ext cx="5485680" cy="3599640"/>
          </a:xfrm>
          <a:prstGeom prst="rect">
            <a:avLst/>
          </a:prstGeom>
        </p:spPr>
        <p:txBody>
          <a:bodyPr lIns="0" rIns="0" tIns="0" bIns="0"/>
          <a:p>
            <a:endParaRPr b="0" lang="en-US" sz="2000" spc="-1" strike="noStrike">
              <a:solidFill>
                <a:srgbClr val="000000"/>
              </a:solidFill>
              <a:uFill>
                <a:solidFill>
                  <a:srgbClr val="ffffff"/>
                </a:solidFill>
              </a:uFill>
              <a:latin typeface="Arial"/>
            </a:endParaRPr>
          </a:p>
          <a:p>
            <a:r>
              <a:rPr b="0" lang="en-US" sz="1200" spc="-1" strike="noStrike">
                <a:solidFill>
                  <a:srgbClr val="000000"/>
                </a:solidFill>
                <a:uFill>
                  <a:solidFill>
                    <a:srgbClr val="ffffff"/>
                  </a:solidFill>
                </a:uFill>
                <a:latin typeface="+mn-lt"/>
                <a:ea typeface="+mn-ea"/>
              </a:rPr>
              <a:t> </a:t>
            </a:r>
            <a:r>
              <a:rPr b="0" lang="en-US" sz="1200" spc="-1" strike="noStrike">
                <a:solidFill>
                  <a:srgbClr val="000000"/>
                </a:solidFill>
                <a:uFill>
                  <a:solidFill>
                    <a:srgbClr val="ffffff"/>
                  </a:solidFill>
                </a:uFill>
                <a:latin typeface="+mn-lt"/>
                <a:ea typeface="+mn-ea"/>
              </a:rPr>
              <a:t>Changjae Oh, Bumsub Ham, Kwanghoon Sohn </a:t>
            </a:r>
            <a:endParaRPr b="0" lang="en-US" sz="2000" spc="-1" strike="noStrike">
              <a:solidFill>
                <a:srgbClr val="000000"/>
              </a:solidFill>
              <a:uFill>
                <a:solidFill>
                  <a:srgbClr val="ffffff"/>
                </a:solidFill>
              </a:uFill>
              <a:latin typeface="Arial"/>
            </a:endParaRPr>
          </a:p>
        </p:txBody>
      </p:sp>
      <p:sp>
        <p:nvSpPr>
          <p:cNvPr id="161" name="CustomShape 2"/>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5B58CC9D-F618-463F-B53B-824CD53FE5B9}" type="slidenum">
              <a:rPr b="0" lang="en-US" sz="1200" spc="-1" strike="noStrike">
                <a:solidFill>
                  <a:srgbClr val="000000"/>
                </a:solidFill>
                <a:uFill>
                  <a:solidFill>
                    <a:srgbClr val="ffffff"/>
                  </a:solidFill>
                </a:uFill>
                <a:latin typeface="+mn-lt"/>
                <a:ea typeface="+mn-ea"/>
              </a:rPr>
              <a:t>1</a:t>
            </a:fld>
            <a:endParaRPr b="0" lang="en-US" sz="1800" spc="-1" strike="noStrike">
              <a:solidFill>
                <a:srgbClr val="000000"/>
              </a:solidFill>
              <a:uFill>
                <a:solidFill>
                  <a:srgbClr val="ffffff"/>
                </a:solidFill>
              </a:uFill>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PlaceHolder 1"/>
          <p:cNvSpPr>
            <a:spLocks noGrp="1"/>
          </p:cNvSpPr>
          <p:nvPr>
            <p:ph type="body"/>
          </p:nvPr>
        </p:nvSpPr>
        <p:spPr>
          <a:xfrm>
            <a:off x="685800" y="4400640"/>
            <a:ext cx="5485680" cy="3599640"/>
          </a:xfrm>
          <a:prstGeom prst="rect">
            <a:avLst/>
          </a:prstGeom>
        </p:spPr>
        <p:txBody>
          <a:bodyPr lIns="0" rIns="0" tIns="0" bIns="0"/>
          <a:p>
            <a:r>
              <a:rPr b="1" lang="en-US" sz="2000" spc="-1" strike="noStrike">
                <a:solidFill>
                  <a:srgbClr val="000000"/>
                </a:solidFill>
                <a:uFill>
                  <a:solidFill>
                    <a:srgbClr val="ffffff"/>
                  </a:solidFill>
                </a:uFill>
                <a:latin typeface="Arial"/>
              </a:rPr>
              <a:t>Disaadvantages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the </a:t>
            </a:r>
            <a:r>
              <a:rPr b="1" lang="en-US" sz="1200" spc="-1" strike="noStrike">
                <a:solidFill>
                  <a:srgbClr val="000000"/>
                </a:solidFill>
                <a:uFill>
                  <a:solidFill>
                    <a:srgbClr val="ffffff"/>
                  </a:solidFill>
                </a:uFill>
                <a:latin typeface="+mn-lt"/>
                <a:ea typeface="+mn-ea"/>
              </a:rPr>
              <a:t>initial labels </a:t>
            </a:r>
            <a:r>
              <a:rPr b="0" lang="en-US" sz="1200" spc="-1" strike="noStrike">
                <a:solidFill>
                  <a:srgbClr val="000000"/>
                </a:solidFill>
                <a:uFill>
                  <a:solidFill>
                    <a:srgbClr val="ffffff"/>
                  </a:solidFill>
                </a:uFill>
                <a:latin typeface="+mn-lt"/>
                <a:ea typeface="+mn-ea"/>
              </a:rPr>
              <a:t>should thus be </a:t>
            </a:r>
            <a:r>
              <a:rPr b="1" lang="en-US" sz="1200" spc="-1" strike="noStrike">
                <a:solidFill>
                  <a:srgbClr val="000000"/>
                </a:solidFill>
                <a:uFill>
                  <a:solidFill>
                    <a:srgbClr val="ffffff"/>
                  </a:solidFill>
                </a:uFill>
                <a:latin typeface="+mn-lt"/>
                <a:ea typeface="+mn-ea"/>
              </a:rPr>
              <a:t>inliers</a:t>
            </a:r>
            <a:r>
              <a:rPr b="0" lang="en-US" sz="1200" spc="-1" strike="noStrike">
                <a:solidFill>
                  <a:srgbClr val="000000"/>
                </a:solidFill>
                <a:uFill>
                  <a:solidFill>
                    <a:srgbClr val="ffffff"/>
                  </a:solidFill>
                </a:uFill>
                <a:latin typeface="+mn-lt"/>
                <a:ea typeface="+mn-ea"/>
              </a:rPr>
              <a:t>,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they are correctly </a:t>
            </a:r>
            <a:r>
              <a:rPr b="1" lang="en-US" sz="1200" spc="-1" strike="noStrike">
                <a:solidFill>
                  <a:srgbClr val="000000"/>
                </a:solidFill>
                <a:uFill>
                  <a:solidFill>
                    <a:srgbClr val="ffffff"/>
                  </a:solidFill>
                </a:uFill>
                <a:latin typeface="+mn-lt"/>
                <a:ea typeface="+mn-ea"/>
              </a:rPr>
              <a:t>assigned </a:t>
            </a:r>
            <a:r>
              <a:rPr b="0" lang="en-US" sz="1200" spc="-1" strike="noStrike">
                <a:solidFill>
                  <a:srgbClr val="000000"/>
                </a:solidFill>
                <a:uFill>
                  <a:solidFill>
                    <a:srgbClr val="ffffff"/>
                  </a:solidFill>
                </a:uFill>
                <a:latin typeface="+mn-lt"/>
                <a:ea typeface="+mn-ea"/>
              </a:rPr>
              <a:t>to the regions to segment,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carefully </a:t>
            </a:r>
            <a:r>
              <a:rPr b="1" lang="en-US" sz="1200" spc="-1" strike="noStrike">
                <a:solidFill>
                  <a:srgbClr val="000000"/>
                </a:solidFill>
                <a:uFill>
                  <a:solidFill>
                    <a:srgbClr val="ffffff"/>
                  </a:solidFill>
                </a:uFill>
                <a:latin typeface="+mn-lt"/>
                <a:ea typeface="+mn-ea"/>
              </a:rPr>
              <a:t>set </a:t>
            </a:r>
            <a:r>
              <a:rPr b="0" lang="en-US" sz="1200" spc="-1" strike="noStrike">
                <a:solidFill>
                  <a:srgbClr val="000000"/>
                </a:solidFill>
                <a:uFill>
                  <a:solidFill>
                    <a:srgbClr val="ffffff"/>
                  </a:solidFill>
                </a:uFill>
                <a:latin typeface="+mn-lt"/>
                <a:ea typeface="+mn-ea"/>
              </a:rPr>
              <a:t>to the </a:t>
            </a:r>
            <a:r>
              <a:rPr b="1" lang="en-US" sz="1200" spc="-1" strike="noStrike">
                <a:solidFill>
                  <a:srgbClr val="000000"/>
                </a:solidFill>
                <a:uFill>
                  <a:solidFill>
                    <a:srgbClr val="ffffff"/>
                  </a:solidFill>
                </a:uFill>
                <a:latin typeface="+mn-lt"/>
                <a:ea typeface="+mn-ea"/>
              </a:rPr>
              <a:t>optimal location </a:t>
            </a:r>
            <a:r>
              <a:rPr b="0" lang="en-US" sz="1200" spc="-1" strike="noStrike">
                <a:solidFill>
                  <a:srgbClr val="000000"/>
                </a:solidFill>
                <a:uFill>
                  <a:solidFill>
                    <a:srgbClr val="ffffff"/>
                  </a:solidFill>
                </a:uFill>
                <a:latin typeface="+mn-lt"/>
                <a:ea typeface="+mn-ea"/>
              </a:rPr>
              <a:t>for the best performance each method can achieve.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the </a:t>
            </a:r>
            <a:r>
              <a:rPr b="1" lang="en-US" sz="1200" spc="-1" strike="noStrike">
                <a:solidFill>
                  <a:srgbClr val="000000"/>
                </a:solidFill>
                <a:uFill>
                  <a:solidFill>
                    <a:srgbClr val="ffffff"/>
                  </a:solidFill>
                </a:uFill>
                <a:latin typeface="+mn-lt"/>
                <a:ea typeface="+mn-ea"/>
              </a:rPr>
              <a:t>performance </a:t>
            </a:r>
            <a:r>
              <a:rPr b="0" lang="en-US" sz="1200" spc="-1" strike="noStrike">
                <a:solidFill>
                  <a:srgbClr val="000000"/>
                </a:solidFill>
                <a:uFill>
                  <a:solidFill>
                    <a:srgbClr val="ffffff"/>
                  </a:solidFill>
                </a:uFill>
                <a:latin typeface="+mn-lt"/>
                <a:ea typeface="+mn-ea"/>
              </a:rPr>
              <a:t>decreases drastically even by a </a:t>
            </a:r>
            <a:r>
              <a:rPr b="1" lang="en-US" sz="1200" spc="-1" strike="noStrike">
                <a:solidFill>
                  <a:srgbClr val="000000"/>
                </a:solidFill>
                <a:uFill>
                  <a:solidFill>
                    <a:srgbClr val="ffffff"/>
                  </a:solidFill>
                </a:uFill>
                <a:latin typeface="+mn-lt"/>
                <a:ea typeface="+mn-ea"/>
              </a:rPr>
              <a:t>small number </a:t>
            </a:r>
            <a:r>
              <a:rPr b="0" lang="en-US" sz="1200" spc="-1" strike="noStrike">
                <a:solidFill>
                  <a:srgbClr val="000000"/>
                </a:solidFill>
                <a:uFill>
                  <a:solidFill>
                    <a:srgbClr val="ffffff"/>
                  </a:solidFill>
                </a:uFill>
                <a:latin typeface="+mn-lt"/>
                <a:ea typeface="+mn-ea"/>
              </a:rPr>
              <a:t>of </a:t>
            </a:r>
            <a:r>
              <a:rPr b="1" lang="en-US" sz="1200" spc="-1" strike="noStrike">
                <a:solidFill>
                  <a:srgbClr val="000000"/>
                </a:solidFill>
                <a:uFill>
                  <a:solidFill>
                    <a:srgbClr val="ffffff"/>
                  </a:solidFill>
                </a:uFill>
                <a:latin typeface="+mn-lt"/>
                <a:ea typeface="+mn-ea"/>
              </a:rPr>
              <a:t>inaccurate labels</a:t>
            </a:r>
            <a:r>
              <a:rPr b="0" lang="en-US" sz="1200" spc="-1" strike="noStrike">
                <a:solidFill>
                  <a:srgbClr val="000000"/>
                </a:solidFill>
                <a:uFill>
                  <a:solidFill>
                    <a:srgbClr val="ffffff"/>
                  </a:solidFill>
                </a:uFill>
                <a:latin typeface="+mn-lt"/>
                <a:ea typeface="+mn-ea"/>
              </a:rPr>
              <a:t>. </a:t>
            </a:r>
            <a:endParaRPr b="0" lang="en-US" sz="2000" spc="-1" strike="noStrike">
              <a:solidFill>
                <a:srgbClr val="000000"/>
              </a:solidFill>
              <a:uFill>
                <a:solidFill>
                  <a:srgbClr val="ffffff"/>
                </a:solidFill>
              </a:uFill>
              <a:latin typeface="Arial"/>
            </a:endParaRPr>
          </a:p>
        </p:txBody>
      </p:sp>
      <p:sp>
        <p:nvSpPr>
          <p:cNvPr id="179" name="CustomShape 2"/>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4CA60EE4-7A97-4264-B454-8B3C2656E714}" type="slidenum">
              <a:rPr b="0" lang="en-US" sz="1200" spc="-1" strike="noStrike">
                <a:solidFill>
                  <a:srgbClr val="000000"/>
                </a:solidFill>
                <a:uFill>
                  <a:solidFill>
                    <a:srgbClr val="ffffff"/>
                  </a:solidFill>
                </a:uFill>
                <a:latin typeface="+mn-lt"/>
                <a:ea typeface="+mn-ea"/>
              </a:rPr>
              <a:t>1</a:t>
            </a:fld>
            <a:endParaRPr b="0" lang="en-US" sz="1800" spc="-1" strike="noStrike">
              <a:solidFill>
                <a:srgbClr val="000000"/>
              </a:solidFill>
              <a:uFill>
                <a:solidFill>
                  <a:srgbClr val="ffffff"/>
                </a:solidFill>
              </a:uFill>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PlaceHolder 1"/>
          <p:cNvSpPr>
            <a:spLocks noGrp="1"/>
          </p:cNvSpPr>
          <p:nvPr>
            <p:ph type="body"/>
          </p:nvPr>
        </p:nvSpPr>
        <p:spPr>
          <a:xfrm>
            <a:off x="685800" y="4400640"/>
            <a:ext cx="5485680" cy="3599640"/>
          </a:xfrm>
          <a:prstGeom prst="rect">
            <a:avLst/>
          </a:prstGeom>
        </p:spPr>
        <p:txBody>
          <a:bodyPr lIns="0" rIns="0" tIns="0" bIns="0"/>
          <a:p>
            <a:r>
              <a:rPr b="1" lang="en-US" sz="2000" spc="-1" strike="noStrike">
                <a:solidFill>
                  <a:srgbClr val="000000"/>
                </a:solidFill>
                <a:uFill>
                  <a:solidFill>
                    <a:srgbClr val="ffffff"/>
                  </a:solidFill>
                </a:uFill>
                <a:latin typeface="Arial"/>
              </a:rPr>
              <a:t>Disaadvantages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the </a:t>
            </a:r>
            <a:r>
              <a:rPr b="1" lang="en-US" sz="1200" spc="-1" strike="noStrike">
                <a:solidFill>
                  <a:srgbClr val="000000"/>
                </a:solidFill>
                <a:uFill>
                  <a:solidFill>
                    <a:srgbClr val="ffffff"/>
                  </a:solidFill>
                </a:uFill>
                <a:latin typeface="+mn-lt"/>
                <a:ea typeface="+mn-ea"/>
              </a:rPr>
              <a:t>initial labels </a:t>
            </a:r>
            <a:r>
              <a:rPr b="0" lang="en-US" sz="1200" spc="-1" strike="noStrike">
                <a:solidFill>
                  <a:srgbClr val="000000"/>
                </a:solidFill>
                <a:uFill>
                  <a:solidFill>
                    <a:srgbClr val="ffffff"/>
                  </a:solidFill>
                </a:uFill>
                <a:latin typeface="+mn-lt"/>
                <a:ea typeface="+mn-ea"/>
              </a:rPr>
              <a:t>should thus be </a:t>
            </a:r>
            <a:r>
              <a:rPr b="1" lang="en-US" sz="1200" spc="-1" strike="noStrike">
                <a:solidFill>
                  <a:srgbClr val="000000"/>
                </a:solidFill>
                <a:uFill>
                  <a:solidFill>
                    <a:srgbClr val="ffffff"/>
                  </a:solidFill>
                </a:uFill>
                <a:latin typeface="+mn-lt"/>
                <a:ea typeface="+mn-ea"/>
              </a:rPr>
              <a:t>inliers</a:t>
            </a:r>
            <a:r>
              <a:rPr b="0" lang="en-US" sz="1200" spc="-1" strike="noStrike">
                <a:solidFill>
                  <a:srgbClr val="000000"/>
                </a:solidFill>
                <a:uFill>
                  <a:solidFill>
                    <a:srgbClr val="ffffff"/>
                  </a:solidFill>
                </a:uFill>
                <a:latin typeface="+mn-lt"/>
                <a:ea typeface="+mn-ea"/>
              </a:rPr>
              <a:t>,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they are correctly </a:t>
            </a:r>
            <a:r>
              <a:rPr b="1" lang="en-US" sz="1200" spc="-1" strike="noStrike">
                <a:solidFill>
                  <a:srgbClr val="000000"/>
                </a:solidFill>
                <a:uFill>
                  <a:solidFill>
                    <a:srgbClr val="ffffff"/>
                  </a:solidFill>
                </a:uFill>
                <a:latin typeface="+mn-lt"/>
                <a:ea typeface="+mn-ea"/>
              </a:rPr>
              <a:t>assigned </a:t>
            </a:r>
            <a:r>
              <a:rPr b="0" lang="en-US" sz="1200" spc="-1" strike="noStrike">
                <a:solidFill>
                  <a:srgbClr val="000000"/>
                </a:solidFill>
                <a:uFill>
                  <a:solidFill>
                    <a:srgbClr val="ffffff"/>
                  </a:solidFill>
                </a:uFill>
                <a:latin typeface="+mn-lt"/>
                <a:ea typeface="+mn-ea"/>
              </a:rPr>
              <a:t>to the regions to segment,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carefully </a:t>
            </a:r>
            <a:r>
              <a:rPr b="1" lang="en-US" sz="1200" spc="-1" strike="noStrike">
                <a:solidFill>
                  <a:srgbClr val="000000"/>
                </a:solidFill>
                <a:uFill>
                  <a:solidFill>
                    <a:srgbClr val="ffffff"/>
                  </a:solidFill>
                </a:uFill>
                <a:latin typeface="+mn-lt"/>
                <a:ea typeface="+mn-ea"/>
              </a:rPr>
              <a:t>set </a:t>
            </a:r>
            <a:r>
              <a:rPr b="0" lang="en-US" sz="1200" spc="-1" strike="noStrike">
                <a:solidFill>
                  <a:srgbClr val="000000"/>
                </a:solidFill>
                <a:uFill>
                  <a:solidFill>
                    <a:srgbClr val="ffffff"/>
                  </a:solidFill>
                </a:uFill>
                <a:latin typeface="+mn-lt"/>
                <a:ea typeface="+mn-ea"/>
              </a:rPr>
              <a:t>to the </a:t>
            </a:r>
            <a:r>
              <a:rPr b="1" lang="en-US" sz="1200" spc="-1" strike="noStrike">
                <a:solidFill>
                  <a:srgbClr val="000000"/>
                </a:solidFill>
                <a:uFill>
                  <a:solidFill>
                    <a:srgbClr val="ffffff"/>
                  </a:solidFill>
                </a:uFill>
                <a:latin typeface="+mn-lt"/>
                <a:ea typeface="+mn-ea"/>
              </a:rPr>
              <a:t>optimal location </a:t>
            </a:r>
            <a:r>
              <a:rPr b="0" lang="en-US" sz="1200" spc="-1" strike="noStrike">
                <a:solidFill>
                  <a:srgbClr val="000000"/>
                </a:solidFill>
                <a:uFill>
                  <a:solidFill>
                    <a:srgbClr val="ffffff"/>
                  </a:solidFill>
                </a:uFill>
                <a:latin typeface="+mn-lt"/>
                <a:ea typeface="+mn-ea"/>
              </a:rPr>
              <a:t>for the best performance each method can achieve.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the </a:t>
            </a:r>
            <a:r>
              <a:rPr b="1" lang="en-US" sz="1200" spc="-1" strike="noStrike">
                <a:solidFill>
                  <a:srgbClr val="000000"/>
                </a:solidFill>
                <a:uFill>
                  <a:solidFill>
                    <a:srgbClr val="ffffff"/>
                  </a:solidFill>
                </a:uFill>
                <a:latin typeface="+mn-lt"/>
                <a:ea typeface="+mn-ea"/>
              </a:rPr>
              <a:t>performance </a:t>
            </a:r>
            <a:r>
              <a:rPr b="0" lang="en-US" sz="1200" spc="-1" strike="noStrike">
                <a:solidFill>
                  <a:srgbClr val="000000"/>
                </a:solidFill>
                <a:uFill>
                  <a:solidFill>
                    <a:srgbClr val="ffffff"/>
                  </a:solidFill>
                </a:uFill>
                <a:latin typeface="+mn-lt"/>
                <a:ea typeface="+mn-ea"/>
              </a:rPr>
              <a:t>decreases drastically even by a </a:t>
            </a:r>
            <a:r>
              <a:rPr b="1" lang="en-US" sz="1200" spc="-1" strike="noStrike">
                <a:solidFill>
                  <a:srgbClr val="000000"/>
                </a:solidFill>
                <a:uFill>
                  <a:solidFill>
                    <a:srgbClr val="ffffff"/>
                  </a:solidFill>
                </a:uFill>
                <a:latin typeface="+mn-lt"/>
                <a:ea typeface="+mn-ea"/>
              </a:rPr>
              <a:t>small number </a:t>
            </a:r>
            <a:r>
              <a:rPr b="0" lang="en-US" sz="1200" spc="-1" strike="noStrike">
                <a:solidFill>
                  <a:srgbClr val="000000"/>
                </a:solidFill>
                <a:uFill>
                  <a:solidFill>
                    <a:srgbClr val="ffffff"/>
                  </a:solidFill>
                </a:uFill>
                <a:latin typeface="+mn-lt"/>
                <a:ea typeface="+mn-ea"/>
              </a:rPr>
              <a:t>of </a:t>
            </a:r>
            <a:r>
              <a:rPr b="1" lang="en-US" sz="1200" spc="-1" strike="noStrike">
                <a:solidFill>
                  <a:srgbClr val="000000"/>
                </a:solidFill>
                <a:uFill>
                  <a:solidFill>
                    <a:srgbClr val="ffffff"/>
                  </a:solidFill>
                </a:uFill>
                <a:latin typeface="+mn-lt"/>
                <a:ea typeface="+mn-ea"/>
              </a:rPr>
              <a:t>inaccurate labels</a:t>
            </a:r>
            <a:r>
              <a:rPr b="0" lang="en-US" sz="1200" spc="-1" strike="noStrike">
                <a:solidFill>
                  <a:srgbClr val="000000"/>
                </a:solidFill>
                <a:uFill>
                  <a:solidFill>
                    <a:srgbClr val="ffffff"/>
                  </a:solidFill>
                </a:uFill>
                <a:latin typeface="+mn-lt"/>
                <a:ea typeface="+mn-ea"/>
              </a:rPr>
              <a:t>. </a:t>
            </a:r>
            <a:endParaRPr b="0" lang="en-US" sz="2000" spc="-1" strike="noStrike">
              <a:solidFill>
                <a:srgbClr val="000000"/>
              </a:solidFill>
              <a:uFill>
                <a:solidFill>
                  <a:srgbClr val="ffffff"/>
                </a:solidFill>
              </a:uFill>
              <a:latin typeface="Arial"/>
            </a:endParaRPr>
          </a:p>
        </p:txBody>
      </p:sp>
      <p:sp>
        <p:nvSpPr>
          <p:cNvPr id="181" name="CustomShape 2"/>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F979CD8A-E90B-4DF7-86ED-16C2E5DB2D96}" type="slidenum">
              <a:rPr b="0" lang="en-US" sz="1200" spc="-1" strike="noStrike">
                <a:solidFill>
                  <a:srgbClr val="000000"/>
                </a:solidFill>
                <a:uFill>
                  <a:solidFill>
                    <a:srgbClr val="ffffff"/>
                  </a:solidFill>
                </a:uFill>
                <a:latin typeface="+mn-lt"/>
                <a:ea typeface="+mn-ea"/>
              </a:rPr>
              <a:t>1</a:t>
            </a:fld>
            <a:endParaRPr b="0" lang="en-US" sz="1800" spc="-1" strike="noStrike">
              <a:solidFill>
                <a:srgbClr val="000000"/>
              </a:solidFill>
              <a:uFill>
                <a:solidFill>
                  <a:srgbClr val="ffffff"/>
                </a:solidFill>
              </a:uFill>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PlaceHolder 1"/>
          <p:cNvSpPr>
            <a:spLocks noGrp="1"/>
          </p:cNvSpPr>
          <p:nvPr>
            <p:ph type="body"/>
          </p:nvPr>
        </p:nvSpPr>
        <p:spPr>
          <a:xfrm>
            <a:off x="685800" y="4400640"/>
            <a:ext cx="5485680" cy="3599640"/>
          </a:xfrm>
          <a:prstGeom prst="rect">
            <a:avLst/>
          </a:prstGeom>
        </p:spPr>
        <p:txBody>
          <a:bodyPr lIns="0" rIns="0" tIns="0" bIns="0"/>
          <a:p>
            <a:r>
              <a:rPr b="1" lang="en-US" sz="2000" spc="-1" strike="noStrike">
                <a:solidFill>
                  <a:srgbClr val="000000"/>
                </a:solidFill>
                <a:uFill>
                  <a:solidFill>
                    <a:srgbClr val="ffffff"/>
                  </a:solidFill>
                </a:uFill>
                <a:latin typeface="Arial"/>
              </a:rPr>
              <a:t>Disaadvantages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the </a:t>
            </a:r>
            <a:r>
              <a:rPr b="1" lang="en-US" sz="1200" spc="-1" strike="noStrike">
                <a:solidFill>
                  <a:srgbClr val="000000"/>
                </a:solidFill>
                <a:uFill>
                  <a:solidFill>
                    <a:srgbClr val="ffffff"/>
                  </a:solidFill>
                </a:uFill>
                <a:latin typeface="+mn-lt"/>
                <a:ea typeface="+mn-ea"/>
              </a:rPr>
              <a:t>initial labels </a:t>
            </a:r>
            <a:r>
              <a:rPr b="0" lang="en-US" sz="1200" spc="-1" strike="noStrike">
                <a:solidFill>
                  <a:srgbClr val="000000"/>
                </a:solidFill>
                <a:uFill>
                  <a:solidFill>
                    <a:srgbClr val="ffffff"/>
                  </a:solidFill>
                </a:uFill>
                <a:latin typeface="+mn-lt"/>
                <a:ea typeface="+mn-ea"/>
              </a:rPr>
              <a:t>should thus be </a:t>
            </a:r>
            <a:r>
              <a:rPr b="1" lang="en-US" sz="1200" spc="-1" strike="noStrike">
                <a:solidFill>
                  <a:srgbClr val="000000"/>
                </a:solidFill>
                <a:uFill>
                  <a:solidFill>
                    <a:srgbClr val="ffffff"/>
                  </a:solidFill>
                </a:uFill>
                <a:latin typeface="+mn-lt"/>
                <a:ea typeface="+mn-ea"/>
              </a:rPr>
              <a:t>inliers</a:t>
            </a:r>
            <a:r>
              <a:rPr b="0" lang="en-US" sz="1200" spc="-1" strike="noStrike">
                <a:solidFill>
                  <a:srgbClr val="000000"/>
                </a:solidFill>
                <a:uFill>
                  <a:solidFill>
                    <a:srgbClr val="ffffff"/>
                  </a:solidFill>
                </a:uFill>
                <a:latin typeface="+mn-lt"/>
                <a:ea typeface="+mn-ea"/>
              </a:rPr>
              <a:t>,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they are correctly </a:t>
            </a:r>
            <a:r>
              <a:rPr b="1" lang="en-US" sz="1200" spc="-1" strike="noStrike">
                <a:solidFill>
                  <a:srgbClr val="000000"/>
                </a:solidFill>
                <a:uFill>
                  <a:solidFill>
                    <a:srgbClr val="ffffff"/>
                  </a:solidFill>
                </a:uFill>
                <a:latin typeface="+mn-lt"/>
                <a:ea typeface="+mn-ea"/>
              </a:rPr>
              <a:t>assigned </a:t>
            </a:r>
            <a:r>
              <a:rPr b="0" lang="en-US" sz="1200" spc="-1" strike="noStrike">
                <a:solidFill>
                  <a:srgbClr val="000000"/>
                </a:solidFill>
                <a:uFill>
                  <a:solidFill>
                    <a:srgbClr val="ffffff"/>
                  </a:solidFill>
                </a:uFill>
                <a:latin typeface="+mn-lt"/>
                <a:ea typeface="+mn-ea"/>
              </a:rPr>
              <a:t>to the regions to segment,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carefully </a:t>
            </a:r>
            <a:r>
              <a:rPr b="1" lang="en-US" sz="1200" spc="-1" strike="noStrike">
                <a:solidFill>
                  <a:srgbClr val="000000"/>
                </a:solidFill>
                <a:uFill>
                  <a:solidFill>
                    <a:srgbClr val="ffffff"/>
                  </a:solidFill>
                </a:uFill>
                <a:latin typeface="+mn-lt"/>
                <a:ea typeface="+mn-ea"/>
              </a:rPr>
              <a:t>set </a:t>
            </a:r>
            <a:r>
              <a:rPr b="0" lang="en-US" sz="1200" spc="-1" strike="noStrike">
                <a:solidFill>
                  <a:srgbClr val="000000"/>
                </a:solidFill>
                <a:uFill>
                  <a:solidFill>
                    <a:srgbClr val="ffffff"/>
                  </a:solidFill>
                </a:uFill>
                <a:latin typeface="+mn-lt"/>
                <a:ea typeface="+mn-ea"/>
              </a:rPr>
              <a:t>to the </a:t>
            </a:r>
            <a:r>
              <a:rPr b="1" lang="en-US" sz="1200" spc="-1" strike="noStrike">
                <a:solidFill>
                  <a:srgbClr val="000000"/>
                </a:solidFill>
                <a:uFill>
                  <a:solidFill>
                    <a:srgbClr val="ffffff"/>
                  </a:solidFill>
                </a:uFill>
                <a:latin typeface="+mn-lt"/>
                <a:ea typeface="+mn-ea"/>
              </a:rPr>
              <a:t>optimal location </a:t>
            </a:r>
            <a:r>
              <a:rPr b="0" lang="en-US" sz="1200" spc="-1" strike="noStrike">
                <a:solidFill>
                  <a:srgbClr val="000000"/>
                </a:solidFill>
                <a:uFill>
                  <a:solidFill>
                    <a:srgbClr val="ffffff"/>
                  </a:solidFill>
                </a:uFill>
                <a:latin typeface="+mn-lt"/>
                <a:ea typeface="+mn-ea"/>
              </a:rPr>
              <a:t>for the best performance each method can achieve.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the </a:t>
            </a:r>
            <a:r>
              <a:rPr b="1" lang="en-US" sz="1200" spc="-1" strike="noStrike">
                <a:solidFill>
                  <a:srgbClr val="000000"/>
                </a:solidFill>
                <a:uFill>
                  <a:solidFill>
                    <a:srgbClr val="ffffff"/>
                  </a:solidFill>
                </a:uFill>
                <a:latin typeface="+mn-lt"/>
                <a:ea typeface="+mn-ea"/>
              </a:rPr>
              <a:t>performance </a:t>
            </a:r>
            <a:r>
              <a:rPr b="0" lang="en-US" sz="1200" spc="-1" strike="noStrike">
                <a:solidFill>
                  <a:srgbClr val="000000"/>
                </a:solidFill>
                <a:uFill>
                  <a:solidFill>
                    <a:srgbClr val="ffffff"/>
                  </a:solidFill>
                </a:uFill>
                <a:latin typeface="+mn-lt"/>
                <a:ea typeface="+mn-ea"/>
              </a:rPr>
              <a:t>decreases drastically even by a </a:t>
            </a:r>
            <a:r>
              <a:rPr b="1" lang="en-US" sz="1200" spc="-1" strike="noStrike">
                <a:solidFill>
                  <a:srgbClr val="000000"/>
                </a:solidFill>
                <a:uFill>
                  <a:solidFill>
                    <a:srgbClr val="ffffff"/>
                  </a:solidFill>
                </a:uFill>
                <a:latin typeface="+mn-lt"/>
                <a:ea typeface="+mn-ea"/>
              </a:rPr>
              <a:t>small number </a:t>
            </a:r>
            <a:r>
              <a:rPr b="0" lang="en-US" sz="1200" spc="-1" strike="noStrike">
                <a:solidFill>
                  <a:srgbClr val="000000"/>
                </a:solidFill>
                <a:uFill>
                  <a:solidFill>
                    <a:srgbClr val="ffffff"/>
                  </a:solidFill>
                </a:uFill>
                <a:latin typeface="+mn-lt"/>
                <a:ea typeface="+mn-ea"/>
              </a:rPr>
              <a:t>of </a:t>
            </a:r>
            <a:r>
              <a:rPr b="1" lang="en-US" sz="1200" spc="-1" strike="noStrike">
                <a:solidFill>
                  <a:srgbClr val="000000"/>
                </a:solidFill>
                <a:uFill>
                  <a:solidFill>
                    <a:srgbClr val="ffffff"/>
                  </a:solidFill>
                </a:uFill>
                <a:latin typeface="+mn-lt"/>
                <a:ea typeface="+mn-ea"/>
              </a:rPr>
              <a:t>inaccurate labels</a:t>
            </a:r>
            <a:r>
              <a:rPr b="0" lang="en-US" sz="1200" spc="-1" strike="noStrike">
                <a:solidFill>
                  <a:srgbClr val="000000"/>
                </a:solidFill>
                <a:uFill>
                  <a:solidFill>
                    <a:srgbClr val="ffffff"/>
                  </a:solidFill>
                </a:uFill>
                <a:latin typeface="+mn-lt"/>
                <a:ea typeface="+mn-ea"/>
              </a:rPr>
              <a:t>. </a:t>
            </a:r>
            <a:endParaRPr b="0" lang="en-US" sz="2000" spc="-1" strike="noStrike">
              <a:solidFill>
                <a:srgbClr val="000000"/>
              </a:solidFill>
              <a:uFill>
                <a:solidFill>
                  <a:srgbClr val="ffffff"/>
                </a:solidFill>
              </a:uFill>
              <a:latin typeface="Arial"/>
            </a:endParaRPr>
          </a:p>
        </p:txBody>
      </p:sp>
      <p:sp>
        <p:nvSpPr>
          <p:cNvPr id="183" name="CustomShape 2"/>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2B972C8A-427D-4BA4-8C74-2969EEFF5F0B}" type="slidenum">
              <a:rPr b="0" lang="en-US" sz="1200" spc="-1" strike="noStrike">
                <a:solidFill>
                  <a:srgbClr val="000000"/>
                </a:solidFill>
                <a:uFill>
                  <a:solidFill>
                    <a:srgbClr val="ffffff"/>
                  </a:solidFill>
                </a:uFill>
                <a:latin typeface="+mn-lt"/>
                <a:ea typeface="+mn-ea"/>
              </a:rPr>
              <a:t>1</a:t>
            </a:fld>
            <a:endParaRPr b="0" lang="en-US" sz="1800" spc="-1" strike="noStrike">
              <a:solidFill>
                <a:srgbClr val="000000"/>
              </a:solidFill>
              <a:uFill>
                <a:solidFill>
                  <a:srgbClr val="ffffff"/>
                </a:solidFill>
              </a:uFill>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PlaceHolder 1"/>
          <p:cNvSpPr>
            <a:spLocks noGrp="1"/>
          </p:cNvSpPr>
          <p:nvPr>
            <p:ph type="body"/>
          </p:nvPr>
        </p:nvSpPr>
        <p:spPr>
          <a:xfrm>
            <a:off x="685800" y="4400640"/>
            <a:ext cx="5485680" cy="3599640"/>
          </a:xfrm>
          <a:prstGeom prst="rect">
            <a:avLst/>
          </a:prstGeom>
        </p:spPr>
        <p:txBody>
          <a:bodyPr lIns="0" rIns="0" tIns="0" bIns="0"/>
          <a:p>
            <a:r>
              <a:rPr b="1" lang="en-US" sz="2000" spc="-1" strike="noStrike">
                <a:solidFill>
                  <a:srgbClr val="000000"/>
                </a:solidFill>
                <a:uFill>
                  <a:solidFill>
                    <a:srgbClr val="ffffff"/>
                  </a:solidFill>
                </a:uFill>
                <a:latin typeface="Arial"/>
              </a:rPr>
              <a:t>Disaadvantages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the </a:t>
            </a:r>
            <a:r>
              <a:rPr b="1" lang="en-US" sz="1200" spc="-1" strike="noStrike">
                <a:solidFill>
                  <a:srgbClr val="000000"/>
                </a:solidFill>
                <a:uFill>
                  <a:solidFill>
                    <a:srgbClr val="ffffff"/>
                  </a:solidFill>
                </a:uFill>
                <a:latin typeface="+mn-lt"/>
                <a:ea typeface="+mn-ea"/>
              </a:rPr>
              <a:t>initial labels </a:t>
            </a:r>
            <a:r>
              <a:rPr b="0" lang="en-US" sz="1200" spc="-1" strike="noStrike">
                <a:solidFill>
                  <a:srgbClr val="000000"/>
                </a:solidFill>
                <a:uFill>
                  <a:solidFill>
                    <a:srgbClr val="ffffff"/>
                  </a:solidFill>
                </a:uFill>
                <a:latin typeface="+mn-lt"/>
                <a:ea typeface="+mn-ea"/>
              </a:rPr>
              <a:t>should thus be </a:t>
            </a:r>
            <a:r>
              <a:rPr b="1" lang="en-US" sz="1200" spc="-1" strike="noStrike">
                <a:solidFill>
                  <a:srgbClr val="000000"/>
                </a:solidFill>
                <a:uFill>
                  <a:solidFill>
                    <a:srgbClr val="ffffff"/>
                  </a:solidFill>
                </a:uFill>
                <a:latin typeface="+mn-lt"/>
                <a:ea typeface="+mn-ea"/>
              </a:rPr>
              <a:t>inliers</a:t>
            </a:r>
            <a:r>
              <a:rPr b="0" lang="en-US" sz="1200" spc="-1" strike="noStrike">
                <a:solidFill>
                  <a:srgbClr val="000000"/>
                </a:solidFill>
                <a:uFill>
                  <a:solidFill>
                    <a:srgbClr val="ffffff"/>
                  </a:solidFill>
                </a:uFill>
                <a:latin typeface="+mn-lt"/>
                <a:ea typeface="+mn-ea"/>
              </a:rPr>
              <a:t>,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they are correctly </a:t>
            </a:r>
            <a:r>
              <a:rPr b="1" lang="en-US" sz="1200" spc="-1" strike="noStrike">
                <a:solidFill>
                  <a:srgbClr val="000000"/>
                </a:solidFill>
                <a:uFill>
                  <a:solidFill>
                    <a:srgbClr val="ffffff"/>
                  </a:solidFill>
                </a:uFill>
                <a:latin typeface="+mn-lt"/>
                <a:ea typeface="+mn-ea"/>
              </a:rPr>
              <a:t>assigned </a:t>
            </a:r>
            <a:r>
              <a:rPr b="0" lang="en-US" sz="1200" spc="-1" strike="noStrike">
                <a:solidFill>
                  <a:srgbClr val="000000"/>
                </a:solidFill>
                <a:uFill>
                  <a:solidFill>
                    <a:srgbClr val="ffffff"/>
                  </a:solidFill>
                </a:uFill>
                <a:latin typeface="+mn-lt"/>
                <a:ea typeface="+mn-ea"/>
              </a:rPr>
              <a:t>to the regions to segment,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carefully </a:t>
            </a:r>
            <a:r>
              <a:rPr b="1" lang="en-US" sz="1200" spc="-1" strike="noStrike">
                <a:solidFill>
                  <a:srgbClr val="000000"/>
                </a:solidFill>
                <a:uFill>
                  <a:solidFill>
                    <a:srgbClr val="ffffff"/>
                  </a:solidFill>
                </a:uFill>
                <a:latin typeface="+mn-lt"/>
                <a:ea typeface="+mn-ea"/>
              </a:rPr>
              <a:t>set </a:t>
            </a:r>
            <a:r>
              <a:rPr b="0" lang="en-US" sz="1200" spc="-1" strike="noStrike">
                <a:solidFill>
                  <a:srgbClr val="000000"/>
                </a:solidFill>
                <a:uFill>
                  <a:solidFill>
                    <a:srgbClr val="ffffff"/>
                  </a:solidFill>
                </a:uFill>
                <a:latin typeface="+mn-lt"/>
                <a:ea typeface="+mn-ea"/>
              </a:rPr>
              <a:t>to the </a:t>
            </a:r>
            <a:r>
              <a:rPr b="1" lang="en-US" sz="1200" spc="-1" strike="noStrike">
                <a:solidFill>
                  <a:srgbClr val="000000"/>
                </a:solidFill>
                <a:uFill>
                  <a:solidFill>
                    <a:srgbClr val="ffffff"/>
                  </a:solidFill>
                </a:uFill>
                <a:latin typeface="+mn-lt"/>
                <a:ea typeface="+mn-ea"/>
              </a:rPr>
              <a:t>optimal location </a:t>
            </a:r>
            <a:r>
              <a:rPr b="0" lang="en-US" sz="1200" spc="-1" strike="noStrike">
                <a:solidFill>
                  <a:srgbClr val="000000"/>
                </a:solidFill>
                <a:uFill>
                  <a:solidFill>
                    <a:srgbClr val="ffffff"/>
                  </a:solidFill>
                </a:uFill>
                <a:latin typeface="+mn-lt"/>
                <a:ea typeface="+mn-ea"/>
              </a:rPr>
              <a:t>for the best performance each method can achieve.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the </a:t>
            </a:r>
            <a:r>
              <a:rPr b="1" lang="en-US" sz="1200" spc="-1" strike="noStrike">
                <a:solidFill>
                  <a:srgbClr val="000000"/>
                </a:solidFill>
                <a:uFill>
                  <a:solidFill>
                    <a:srgbClr val="ffffff"/>
                  </a:solidFill>
                </a:uFill>
                <a:latin typeface="+mn-lt"/>
                <a:ea typeface="+mn-ea"/>
              </a:rPr>
              <a:t>performance </a:t>
            </a:r>
            <a:r>
              <a:rPr b="0" lang="en-US" sz="1200" spc="-1" strike="noStrike">
                <a:solidFill>
                  <a:srgbClr val="000000"/>
                </a:solidFill>
                <a:uFill>
                  <a:solidFill>
                    <a:srgbClr val="ffffff"/>
                  </a:solidFill>
                </a:uFill>
                <a:latin typeface="+mn-lt"/>
                <a:ea typeface="+mn-ea"/>
              </a:rPr>
              <a:t>decreases drastically even by a </a:t>
            </a:r>
            <a:r>
              <a:rPr b="1" lang="en-US" sz="1200" spc="-1" strike="noStrike">
                <a:solidFill>
                  <a:srgbClr val="000000"/>
                </a:solidFill>
                <a:uFill>
                  <a:solidFill>
                    <a:srgbClr val="ffffff"/>
                  </a:solidFill>
                </a:uFill>
                <a:latin typeface="+mn-lt"/>
                <a:ea typeface="+mn-ea"/>
              </a:rPr>
              <a:t>small number </a:t>
            </a:r>
            <a:r>
              <a:rPr b="0" lang="en-US" sz="1200" spc="-1" strike="noStrike">
                <a:solidFill>
                  <a:srgbClr val="000000"/>
                </a:solidFill>
                <a:uFill>
                  <a:solidFill>
                    <a:srgbClr val="ffffff"/>
                  </a:solidFill>
                </a:uFill>
                <a:latin typeface="+mn-lt"/>
                <a:ea typeface="+mn-ea"/>
              </a:rPr>
              <a:t>of </a:t>
            </a:r>
            <a:r>
              <a:rPr b="1" lang="en-US" sz="1200" spc="-1" strike="noStrike">
                <a:solidFill>
                  <a:srgbClr val="000000"/>
                </a:solidFill>
                <a:uFill>
                  <a:solidFill>
                    <a:srgbClr val="ffffff"/>
                  </a:solidFill>
                </a:uFill>
                <a:latin typeface="+mn-lt"/>
                <a:ea typeface="+mn-ea"/>
              </a:rPr>
              <a:t>inaccurate labels</a:t>
            </a:r>
            <a:r>
              <a:rPr b="0" lang="en-US" sz="1200" spc="-1" strike="noStrike">
                <a:solidFill>
                  <a:srgbClr val="000000"/>
                </a:solidFill>
                <a:uFill>
                  <a:solidFill>
                    <a:srgbClr val="ffffff"/>
                  </a:solidFill>
                </a:uFill>
                <a:latin typeface="+mn-lt"/>
                <a:ea typeface="+mn-ea"/>
              </a:rPr>
              <a:t>. </a:t>
            </a:r>
            <a:endParaRPr b="0" lang="en-US" sz="2000" spc="-1" strike="noStrike">
              <a:solidFill>
                <a:srgbClr val="000000"/>
              </a:solidFill>
              <a:uFill>
                <a:solidFill>
                  <a:srgbClr val="ffffff"/>
                </a:solidFill>
              </a:uFill>
              <a:latin typeface="Arial"/>
            </a:endParaRPr>
          </a:p>
        </p:txBody>
      </p:sp>
      <p:sp>
        <p:nvSpPr>
          <p:cNvPr id="185" name="CustomShape 2"/>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735CE931-F52F-4CCA-A01B-FFF903C1E35E}" type="slidenum">
              <a:rPr b="0" lang="en-US" sz="1200" spc="-1" strike="noStrike">
                <a:solidFill>
                  <a:srgbClr val="000000"/>
                </a:solidFill>
                <a:uFill>
                  <a:solidFill>
                    <a:srgbClr val="ffffff"/>
                  </a:solidFill>
                </a:uFill>
                <a:latin typeface="+mn-lt"/>
                <a:ea typeface="+mn-ea"/>
              </a:rPr>
              <a:t>1</a:t>
            </a:fld>
            <a:endParaRPr b="0" lang="en-US" sz="1800" spc="-1" strike="noStrike">
              <a:solidFill>
                <a:srgbClr val="000000"/>
              </a:solidFill>
              <a:uFill>
                <a:solidFill>
                  <a:srgbClr val="ffffff"/>
                </a:solidFill>
              </a:uFill>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PlaceHolder 1"/>
          <p:cNvSpPr>
            <a:spLocks noGrp="1"/>
          </p:cNvSpPr>
          <p:nvPr>
            <p:ph type="body"/>
          </p:nvPr>
        </p:nvSpPr>
        <p:spPr>
          <a:xfrm>
            <a:off x="685800" y="4400640"/>
            <a:ext cx="5485680" cy="3599640"/>
          </a:xfrm>
          <a:prstGeom prst="rect">
            <a:avLst/>
          </a:prstGeom>
        </p:spPr>
        <p:txBody>
          <a:bodyPr lIns="0" rIns="0" tIns="0" bIns="0"/>
          <a:p>
            <a:r>
              <a:rPr b="1" lang="en-US" sz="2000" spc="-1" strike="noStrike">
                <a:solidFill>
                  <a:srgbClr val="000000"/>
                </a:solidFill>
                <a:uFill>
                  <a:solidFill>
                    <a:srgbClr val="ffffff"/>
                  </a:solidFill>
                </a:uFill>
                <a:latin typeface="Arial"/>
              </a:rPr>
              <a:t>Disaadvantages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the </a:t>
            </a:r>
            <a:r>
              <a:rPr b="1" lang="en-US" sz="1200" spc="-1" strike="noStrike">
                <a:solidFill>
                  <a:srgbClr val="000000"/>
                </a:solidFill>
                <a:uFill>
                  <a:solidFill>
                    <a:srgbClr val="ffffff"/>
                  </a:solidFill>
                </a:uFill>
                <a:latin typeface="+mn-lt"/>
                <a:ea typeface="+mn-ea"/>
              </a:rPr>
              <a:t>initial labels </a:t>
            </a:r>
            <a:r>
              <a:rPr b="0" lang="en-US" sz="1200" spc="-1" strike="noStrike">
                <a:solidFill>
                  <a:srgbClr val="000000"/>
                </a:solidFill>
                <a:uFill>
                  <a:solidFill>
                    <a:srgbClr val="ffffff"/>
                  </a:solidFill>
                </a:uFill>
                <a:latin typeface="+mn-lt"/>
                <a:ea typeface="+mn-ea"/>
              </a:rPr>
              <a:t>should thus be </a:t>
            </a:r>
            <a:r>
              <a:rPr b="1" lang="en-US" sz="1200" spc="-1" strike="noStrike">
                <a:solidFill>
                  <a:srgbClr val="000000"/>
                </a:solidFill>
                <a:uFill>
                  <a:solidFill>
                    <a:srgbClr val="ffffff"/>
                  </a:solidFill>
                </a:uFill>
                <a:latin typeface="+mn-lt"/>
                <a:ea typeface="+mn-ea"/>
              </a:rPr>
              <a:t>inliers</a:t>
            </a:r>
            <a:r>
              <a:rPr b="0" lang="en-US" sz="1200" spc="-1" strike="noStrike">
                <a:solidFill>
                  <a:srgbClr val="000000"/>
                </a:solidFill>
                <a:uFill>
                  <a:solidFill>
                    <a:srgbClr val="ffffff"/>
                  </a:solidFill>
                </a:uFill>
                <a:latin typeface="+mn-lt"/>
                <a:ea typeface="+mn-ea"/>
              </a:rPr>
              <a:t>,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they are correctly </a:t>
            </a:r>
            <a:r>
              <a:rPr b="1" lang="en-US" sz="1200" spc="-1" strike="noStrike">
                <a:solidFill>
                  <a:srgbClr val="000000"/>
                </a:solidFill>
                <a:uFill>
                  <a:solidFill>
                    <a:srgbClr val="ffffff"/>
                  </a:solidFill>
                </a:uFill>
                <a:latin typeface="+mn-lt"/>
                <a:ea typeface="+mn-ea"/>
              </a:rPr>
              <a:t>assigned </a:t>
            </a:r>
            <a:r>
              <a:rPr b="0" lang="en-US" sz="1200" spc="-1" strike="noStrike">
                <a:solidFill>
                  <a:srgbClr val="000000"/>
                </a:solidFill>
                <a:uFill>
                  <a:solidFill>
                    <a:srgbClr val="ffffff"/>
                  </a:solidFill>
                </a:uFill>
                <a:latin typeface="+mn-lt"/>
                <a:ea typeface="+mn-ea"/>
              </a:rPr>
              <a:t>to the regions to segment,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carefully </a:t>
            </a:r>
            <a:r>
              <a:rPr b="1" lang="en-US" sz="1200" spc="-1" strike="noStrike">
                <a:solidFill>
                  <a:srgbClr val="000000"/>
                </a:solidFill>
                <a:uFill>
                  <a:solidFill>
                    <a:srgbClr val="ffffff"/>
                  </a:solidFill>
                </a:uFill>
                <a:latin typeface="+mn-lt"/>
                <a:ea typeface="+mn-ea"/>
              </a:rPr>
              <a:t>set </a:t>
            </a:r>
            <a:r>
              <a:rPr b="0" lang="en-US" sz="1200" spc="-1" strike="noStrike">
                <a:solidFill>
                  <a:srgbClr val="000000"/>
                </a:solidFill>
                <a:uFill>
                  <a:solidFill>
                    <a:srgbClr val="ffffff"/>
                  </a:solidFill>
                </a:uFill>
                <a:latin typeface="+mn-lt"/>
                <a:ea typeface="+mn-ea"/>
              </a:rPr>
              <a:t>to the </a:t>
            </a:r>
            <a:r>
              <a:rPr b="1" lang="en-US" sz="1200" spc="-1" strike="noStrike">
                <a:solidFill>
                  <a:srgbClr val="000000"/>
                </a:solidFill>
                <a:uFill>
                  <a:solidFill>
                    <a:srgbClr val="ffffff"/>
                  </a:solidFill>
                </a:uFill>
                <a:latin typeface="+mn-lt"/>
                <a:ea typeface="+mn-ea"/>
              </a:rPr>
              <a:t>optimal location </a:t>
            </a:r>
            <a:r>
              <a:rPr b="0" lang="en-US" sz="1200" spc="-1" strike="noStrike">
                <a:solidFill>
                  <a:srgbClr val="000000"/>
                </a:solidFill>
                <a:uFill>
                  <a:solidFill>
                    <a:srgbClr val="ffffff"/>
                  </a:solidFill>
                </a:uFill>
                <a:latin typeface="+mn-lt"/>
                <a:ea typeface="+mn-ea"/>
              </a:rPr>
              <a:t>for the best performance each method can achieve.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the </a:t>
            </a:r>
            <a:r>
              <a:rPr b="1" lang="en-US" sz="1200" spc="-1" strike="noStrike">
                <a:solidFill>
                  <a:srgbClr val="000000"/>
                </a:solidFill>
                <a:uFill>
                  <a:solidFill>
                    <a:srgbClr val="ffffff"/>
                  </a:solidFill>
                </a:uFill>
                <a:latin typeface="+mn-lt"/>
                <a:ea typeface="+mn-ea"/>
              </a:rPr>
              <a:t>performance </a:t>
            </a:r>
            <a:r>
              <a:rPr b="0" lang="en-US" sz="1200" spc="-1" strike="noStrike">
                <a:solidFill>
                  <a:srgbClr val="000000"/>
                </a:solidFill>
                <a:uFill>
                  <a:solidFill>
                    <a:srgbClr val="ffffff"/>
                  </a:solidFill>
                </a:uFill>
                <a:latin typeface="+mn-lt"/>
                <a:ea typeface="+mn-ea"/>
              </a:rPr>
              <a:t>decreases drastically even by a </a:t>
            </a:r>
            <a:r>
              <a:rPr b="1" lang="en-US" sz="1200" spc="-1" strike="noStrike">
                <a:solidFill>
                  <a:srgbClr val="000000"/>
                </a:solidFill>
                <a:uFill>
                  <a:solidFill>
                    <a:srgbClr val="ffffff"/>
                  </a:solidFill>
                </a:uFill>
                <a:latin typeface="+mn-lt"/>
                <a:ea typeface="+mn-ea"/>
              </a:rPr>
              <a:t>small number </a:t>
            </a:r>
            <a:r>
              <a:rPr b="0" lang="en-US" sz="1200" spc="-1" strike="noStrike">
                <a:solidFill>
                  <a:srgbClr val="000000"/>
                </a:solidFill>
                <a:uFill>
                  <a:solidFill>
                    <a:srgbClr val="ffffff"/>
                  </a:solidFill>
                </a:uFill>
                <a:latin typeface="+mn-lt"/>
                <a:ea typeface="+mn-ea"/>
              </a:rPr>
              <a:t>of </a:t>
            </a:r>
            <a:r>
              <a:rPr b="1" lang="en-US" sz="1200" spc="-1" strike="noStrike">
                <a:solidFill>
                  <a:srgbClr val="000000"/>
                </a:solidFill>
                <a:uFill>
                  <a:solidFill>
                    <a:srgbClr val="ffffff"/>
                  </a:solidFill>
                </a:uFill>
                <a:latin typeface="+mn-lt"/>
                <a:ea typeface="+mn-ea"/>
              </a:rPr>
              <a:t>inaccurate labels</a:t>
            </a:r>
            <a:r>
              <a:rPr b="0" lang="en-US" sz="1200" spc="-1" strike="noStrike">
                <a:solidFill>
                  <a:srgbClr val="000000"/>
                </a:solidFill>
                <a:uFill>
                  <a:solidFill>
                    <a:srgbClr val="ffffff"/>
                  </a:solidFill>
                </a:uFill>
                <a:latin typeface="+mn-lt"/>
                <a:ea typeface="+mn-ea"/>
              </a:rPr>
              <a:t>. </a:t>
            </a:r>
            <a:endParaRPr b="0" lang="en-US" sz="2000" spc="-1" strike="noStrike">
              <a:solidFill>
                <a:srgbClr val="000000"/>
              </a:solidFill>
              <a:uFill>
                <a:solidFill>
                  <a:srgbClr val="ffffff"/>
                </a:solidFill>
              </a:uFill>
              <a:latin typeface="Arial"/>
            </a:endParaRPr>
          </a:p>
        </p:txBody>
      </p:sp>
      <p:sp>
        <p:nvSpPr>
          <p:cNvPr id="187" name="CustomShape 2"/>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1A552FF5-4E86-464F-B3D5-4804165E7B54}" type="slidenum">
              <a:rPr b="0" lang="en-US" sz="1200" spc="-1" strike="noStrike">
                <a:solidFill>
                  <a:srgbClr val="000000"/>
                </a:solidFill>
                <a:uFill>
                  <a:solidFill>
                    <a:srgbClr val="ffffff"/>
                  </a:solidFill>
                </a:uFill>
                <a:latin typeface="+mn-lt"/>
                <a:ea typeface="+mn-ea"/>
              </a:rPr>
              <a:t>1</a:t>
            </a:fld>
            <a:endParaRPr b="0" lang="en-US" sz="1800" spc="-1" strike="noStrike">
              <a:solidFill>
                <a:srgbClr val="000000"/>
              </a:solidFill>
              <a:uFill>
                <a:solidFill>
                  <a:srgbClr val="ffffff"/>
                </a:solidFill>
              </a:uFill>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PlaceHolder 1"/>
          <p:cNvSpPr>
            <a:spLocks noGrp="1"/>
          </p:cNvSpPr>
          <p:nvPr>
            <p:ph type="body"/>
          </p:nvPr>
        </p:nvSpPr>
        <p:spPr>
          <a:xfrm>
            <a:off x="685800" y="4400640"/>
            <a:ext cx="5485680" cy="3599640"/>
          </a:xfrm>
          <a:prstGeom prst="rect">
            <a:avLst/>
          </a:prstGeom>
        </p:spPr>
        <p:txBody>
          <a:bodyPr lIns="0" rIns="0" tIns="0" bIns="0"/>
          <a:p>
            <a:r>
              <a:rPr b="1" lang="en-US" sz="2000" spc="-1" strike="noStrike">
                <a:solidFill>
                  <a:srgbClr val="000000"/>
                </a:solidFill>
                <a:uFill>
                  <a:solidFill>
                    <a:srgbClr val="ffffff"/>
                  </a:solidFill>
                </a:uFill>
                <a:latin typeface="Arial"/>
              </a:rPr>
              <a:t>Disaadvantages :</a:t>
            </a:r>
            <a:endParaRPr b="0" lang="en-US" sz="18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the </a:t>
            </a:r>
            <a:r>
              <a:rPr b="1" lang="en-US" sz="1200" spc="-1" strike="noStrike">
                <a:solidFill>
                  <a:srgbClr val="000000"/>
                </a:solidFill>
                <a:uFill>
                  <a:solidFill>
                    <a:srgbClr val="ffffff"/>
                  </a:solidFill>
                </a:uFill>
                <a:latin typeface="+mn-lt"/>
                <a:ea typeface="+mn-ea"/>
              </a:rPr>
              <a:t>initial labels </a:t>
            </a:r>
            <a:r>
              <a:rPr b="0" lang="en-US" sz="1200" spc="-1" strike="noStrike">
                <a:solidFill>
                  <a:srgbClr val="000000"/>
                </a:solidFill>
                <a:uFill>
                  <a:solidFill>
                    <a:srgbClr val="ffffff"/>
                  </a:solidFill>
                </a:uFill>
                <a:latin typeface="+mn-lt"/>
                <a:ea typeface="+mn-ea"/>
              </a:rPr>
              <a:t>should thus be </a:t>
            </a:r>
            <a:r>
              <a:rPr b="1" lang="en-US" sz="1200" spc="-1" strike="noStrike">
                <a:solidFill>
                  <a:srgbClr val="000000"/>
                </a:solidFill>
                <a:uFill>
                  <a:solidFill>
                    <a:srgbClr val="ffffff"/>
                  </a:solidFill>
                </a:uFill>
                <a:latin typeface="+mn-lt"/>
                <a:ea typeface="+mn-ea"/>
              </a:rPr>
              <a:t>inliers</a:t>
            </a:r>
            <a:r>
              <a:rPr b="0" lang="en-US" sz="1200" spc="-1" strike="noStrike">
                <a:solidFill>
                  <a:srgbClr val="000000"/>
                </a:solidFill>
                <a:uFill>
                  <a:solidFill>
                    <a:srgbClr val="ffffff"/>
                  </a:solidFill>
                </a:uFill>
                <a:latin typeface="+mn-lt"/>
                <a:ea typeface="+mn-ea"/>
              </a:rPr>
              <a:t>, </a:t>
            </a:r>
            <a:endParaRPr b="0" lang="en-US" sz="18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they are correctly </a:t>
            </a:r>
            <a:r>
              <a:rPr b="1" lang="en-US" sz="1200" spc="-1" strike="noStrike">
                <a:solidFill>
                  <a:srgbClr val="000000"/>
                </a:solidFill>
                <a:uFill>
                  <a:solidFill>
                    <a:srgbClr val="ffffff"/>
                  </a:solidFill>
                </a:uFill>
                <a:latin typeface="+mn-lt"/>
                <a:ea typeface="+mn-ea"/>
              </a:rPr>
              <a:t>assigned </a:t>
            </a:r>
            <a:r>
              <a:rPr b="0" lang="en-US" sz="1200" spc="-1" strike="noStrike">
                <a:solidFill>
                  <a:srgbClr val="000000"/>
                </a:solidFill>
                <a:uFill>
                  <a:solidFill>
                    <a:srgbClr val="ffffff"/>
                  </a:solidFill>
                </a:uFill>
                <a:latin typeface="+mn-lt"/>
                <a:ea typeface="+mn-ea"/>
              </a:rPr>
              <a:t>to the regions to segment, </a:t>
            </a:r>
            <a:endParaRPr b="0" lang="en-US" sz="18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carefully </a:t>
            </a:r>
            <a:r>
              <a:rPr b="1" lang="en-US" sz="1200" spc="-1" strike="noStrike">
                <a:solidFill>
                  <a:srgbClr val="000000"/>
                </a:solidFill>
                <a:uFill>
                  <a:solidFill>
                    <a:srgbClr val="ffffff"/>
                  </a:solidFill>
                </a:uFill>
                <a:latin typeface="+mn-lt"/>
                <a:ea typeface="+mn-ea"/>
              </a:rPr>
              <a:t>set </a:t>
            </a:r>
            <a:r>
              <a:rPr b="0" lang="en-US" sz="1200" spc="-1" strike="noStrike">
                <a:solidFill>
                  <a:srgbClr val="000000"/>
                </a:solidFill>
                <a:uFill>
                  <a:solidFill>
                    <a:srgbClr val="ffffff"/>
                  </a:solidFill>
                </a:uFill>
                <a:latin typeface="+mn-lt"/>
                <a:ea typeface="+mn-ea"/>
              </a:rPr>
              <a:t>to the </a:t>
            </a:r>
            <a:r>
              <a:rPr b="1" lang="en-US" sz="1200" spc="-1" strike="noStrike">
                <a:solidFill>
                  <a:srgbClr val="000000"/>
                </a:solidFill>
                <a:uFill>
                  <a:solidFill>
                    <a:srgbClr val="ffffff"/>
                  </a:solidFill>
                </a:uFill>
                <a:latin typeface="+mn-lt"/>
                <a:ea typeface="+mn-ea"/>
              </a:rPr>
              <a:t>optimal location </a:t>
            </a:r>
            <a:r>
              <a:rPr b="0" lang="en-US" sz="1200" spc="-1" strike="noStrike">
                <a:solidFill>
                  <a:srgbClr val="000000"/>
                </a:solidFill>
                <a:uFill>
                  <a:solidFill>
                    <a:srgbClr val="ffffff"/>
                  </a:solidFill>
                </a:uFill>
                <a:latin typeface="+mn-lt"/>
                <a:ea typeface="+mn-ea"/>
              </a:rPr>
              <a:t>for the best performance each method can achieve. </a:t>
            </a:r>
            <a:endParaRPr b="0" lang="en-US" sz="18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the </a:t>
            </a:r>
            <a:r>
              <a:rPr b="1" lang="en-US" sz="1200" spc="-1" strike="noStrike">
                <a:solidFill>
                  <a:srgbClr val="000000"/>
                </a:solidFill>
                <a:uFill>
                  <a:solidFill>
                    <a:srgbClr val="ffffff"/>
                  </a:solidFill>
                </a:uFill>
                <a:latin typeface="+mn-lt"/>
                <a:ea typeface="+mn-ea"/>
              </a:rPr>
              <a:t>performance </a:t>
            </a:r>
            <a:r>
              <a:rPr b="0" lang="en-US" sz="1200" spc="-1" strike="noStrike">
                <a:solidFill>
                  <a:srgbClr val="000000"/>
                </a:solidFill>
                <a:uFill>
                  <a:solidFill>
                    <a:srgbClr val="ffffff"/>
                  </a:solidFill>
                </a:uFill>
                <a:latin typeface="+mn-lt"/>
                <a:ea typeface="+mn-ea"/>
              </a:rPr>
              <a:t>decreases drastically even by a </a:t>
            </a:r>
            <a:r>
              <a:rPr b="1" lang="en-US" sz="1200" spc="-1" strike="noStrike">
                <a:solidFill>
                  <a:srgbClr val="000000"/>
                </a:solidFill>
                <a:uFill>
                  <a:solidFill>
                    <a:srgbClr val="ffffff"/>
                  </a:solidFill>
                </a:uFill>
                <a:latin typeface="+mn-lt"/>
                <a:ea typeface="+mn-ea"/>
              </a:rPr>
              <a:t>small number </a:t>
            </a:r>
            <a:r>
              <a:rPr b="0" lang="en-US" sz="1200" spc="-1" strike="noStrike">
                <a:solidFill>
                  <a:srgbClr val="000000"/>
                </a:solidFill>
                <a:uFill>
                  <a:solidFill>
                    <a:srgbClr val="ffffff"/>
                  </a:solidFill>
                </a:uFill>
                <a:latin typeface="+mn-lt"/>
                <a:ea typeface="+mn-ea"/>
              </a:rPr>
              <a:t>of </a:t>
            </a:r>
            <a:r>
              <a:rPr b="1" lang="en-US" sz="1200" spc="-1" strike="noStrike">
                <a:solidFill>
                  <a:srgbClr val="000000"/>
                </a:solidFill>
                <a:uFill>
                  <a:solidFill>
                    <a:srgbClr val="ffffff"/>
                  </a:solidFill>
                </a:uFill>
                <a:latin typeface="+mn-lt"/>
                <a:ea typeface="+mn-ea"/>
              </a:rPr>
              <a:t>inaccurate labels</a:t>
            </a:r>
            <a:r>
              <a:rPr b="0" lang="en-US" sz="1200" spc="-1" strike="noStrike">
                <a:solidFill>
                  <a:srgbClr val="000000"/>
                </a:solidFill>
                <a:uFill>
                  <a:solidFill>
                    <a:srgbClr val="ffffff"/>
                  </a:solidFill>
                </a:uFill>
                <a:latin typeface="+mn-lt"/>
                <a:ea typeface="+mn-ea"/>
              </a:rPr>
              <a:t>. </a:t>
            </a:r>
            <a:endParaRPr b="0" lang="en-US" sz="1800" spc="-1" strike="noStrike">
              <a:solidFill>
                <a:srgbClr val="000000"/>
              </a:solidFill>
              <a:uFill>
                <a:solidFill>
                  <a:srgbClr val="ffffff"/>
                </a:solidFill>
              </a:uFill>
              <a:latin typeface="Arial"/>
            </a:endParaRPr>
          </a:p>
        </p:txBody>
      </p:sp>
      <p:sp>
        <p:nvSpPr>
          <p:cNvPr id="189" name="CustomShape 2"/>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24D792F6-637C-4920-98F0-E51CFF1BBE57}" type="slidenum">
              <a:rPr b="0" lang="en-US" sz="1200" spc="-1" strike="noStrike">
                <a:solidFill>
                  <a:srgbClr val="000000"/>
                </a:solidFill>
                <a:uFill>
                  <a:solidFill>
                    <a:srgbClr val="ffffff"/>
                  </a:solidFill>
                </a:uFill>
                <a:latin typeface="+mn-lt"/>
                <a:ea typeface="+mn-ea"/>
              </a:rPr>
              <a:t>1</a:t>
            </a:fld>
            <a:endParaRPr b="0" lang="en-US" sz="1800" spc="-1" strike="noStrike">
              <a:solidFill>
                <a:srgbClr val="000000"/>
              </a:solidFill>
              <a:uFill>
                <a:solidFill>
                  <a:srgbClr val="ffffff"/>
                </a:solidFill>
              </a:uFill>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PlaceHolder 1"/>
          <p:cNvSpPr>
            <a:spLocks noGrp="1"/>
          </p:cNvSpPr>
          <p:nvPr>
            <p:ph type="body"/>
          </p:nvPr>
        </p:nvSpPr>
        <p:spPr>
          <a:xfrm>
            <a:off x="685800" y="4400640"/>
            <a:ext cx="5485680" cy="3599640"/>
          </a:xfrm>
          <a:prstGeom prst="rect">
            <a:avLst/>
          </a:prstGeom>
        </p:spPr>
        <p:txBody>
          <a:bodyPr lIns="0" rIns="0" tIns="0" bIns="0"/>
          <a:p>
            <a:r>
              <a:rPr b="1" lang="en-US" sz="2000" spc="-1" strike="noStrike">
                <a:solidFill>
                  <a:srgbClr val="000000"/>
                </a:solidFill>
                <a:uFill>
                  <a:solidFill>
                    <a:srgbClr val="ffffff"/>
                  </a:solidFill>
                </a:uFill>
                <a:latin typeface="Arial"/>
              </a:rPr>
              <a:t>Disaadvantages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the </a:t>
            </a:r>
            <a:r>
              <a:rPr b="1" lang="en-US" sz="1200" spc="-1" strike="noStrike">
                <a:solidFill>
                  <a:srgbClr val="000000"/>
                </a:solidFill>
                <a:uFill>
                  <a:solidFill>
                    <a:srgbClr val="ffffff"/>
                  </a:solidFill>
                </a:uFill>
                <a:latin typeface="+mn-lt"/>
                <a:ea typeface="+mn-ea"/>
              </a:rPr>
              <a:t>initial labels </a:t>
            </a:r>
            <a:r>
              <a:rPr b="0" lang="en-US" sz="1200" spc="-1" strike="noStrike">
                <a:solidFill>
                  <a:srgbClr val="000000"/>
                </a:solidFill>
                <a:uFill>
                  <a:solidFill>
                    <a:srgbClr val="ffffff"/>
                  </a:solidFill>
                </a:uFill>
                <a:latin typeface="+mn-lt"/>
                <a:ea typeface="+mn-ea"/>
              </a:rPr>
              <a:t>should thus be </a:t>
            </a:r>
            <a:r>
              <a:rPr b="1" lang="en-US" sz="1200" spc="-1" strike="noStrike">
                <a:solidFill>
                  <a:srgbClr val="000000"/>
                </a:solidFill>
                <a:uFill>
                  <a:solidFill>
                    <a:srgbClr val="ffffff"/>
                  </a:solidFill>
                </a:uFill>
                <a:latin typeface="+mn-lt"/>
                <a:ea typeface="+mn-ea"/>
              </a:rPr>
              <a:t>inliers</a:t>
            </a:r>
            <a:r>
              <a:rPr b="0" lang="en-US" sz="1200" spc="-1" strike="noStrike">
                <a:solidFill>
                  <a:srgbClr val="000000"/>
                </a:solidFill>
                <a:uFill>
                  <a:solidFill>
                    <a:srgbClr val="ffffff"/>
                  </a:solidFill>
                </a:uFill>
                <a:latin typeface="+mn-lt"/>
                <a:ea typeface="+mn-ea"/>
              </a:rPr>
              <a:t>,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they are correctly </a:t>
            </a:r>
            <a:r>
              <a:rPr b="1" lang="en-US" sz="1200" spc="-1" strike="noStrike">
                <a:solidFill>
                  <a:srgbClr val="000000"/>
                </a:solidFill>
                <a:uFill>
                  <a:solidFill>
                    <a:srgbClr val="ffffff"/>
                  </a:solidFill>
                </a:uFill>
                <a:latin typeface="+mn-lt"/>
                <a:ea typeface="+mn-ea"/>
              </a:rPr>
              <a:t>assigned </a:t>
            </a:r>
            <a:r>
              <a:rPr b="0" lang="en-US" sz="1200" spc="-1" strike="noStrike">
                <a:solidFill>
                  <a:srgbClr val="000000"/>
                </a:solidFill>
                <a:uFill>
                  <a:solidFill>
                    <a:srgbClr val="ffffff"/>
                  </a:solidFill>
                </a:uFill>
                <a:latin typeface="+mn-lt"/>
                <a:ea typeface="+mn-ea"/>
              </a:rPr>
              <a:t>to the regions to segment,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carefully </a:t>
            </a:r>
            <a:r>
              <a:rPr b="1" lang="en-US" sz="1200" spc="-1" strike="noStrike">
                <a:solidFill>
                  <a:srgbClr val="000000"/>
                </a:solidFill>
                <a:uFill>
                  <a:solidFill>
                    <a:srgbClr val="ffffff"/>
                  </a:solidFill>
                </a:uFill>
                <a:latin typeface="+mn-lt"/>
                <a:ea typeface="+mn-ea"/>
              </a:rPr>
              <a:t>set </a:t>
            </a:r>
            <a:r>
              <a:rPr b="0" lang="en-US" sz="1200" spc="-1" strike="noStrike">
                <a:solidFill>
                  <a:srgbClr val="000000"/>
                </a:solidFill>
                <a:uFill>
                  <a:solidFill>
                    <a:srgbClr val="ffffff"/>
                  </a:solidFill>
                </a:uFill>
                <a:latin typeface="+mn-lt"/>
                <a:ea typeface="+mn-ea"/>
              </a:rPr>
              <a:t>to the </a:t>
            </a:r>
            <a:r>
              <a:rPr b="1" lang="en-US" sz="1200" spc="-1" strike="noStrike">
                <a:solidFill>
                  <a:srgbClr val="000000"/>
                </a:solidFill>
                <a:uFill>
                  <a:solidFill>
                    <a:srgbClr val="ffffff"/>
                  </a:solidFill>
                </a:uFill>
                <a:latin typeface="+mn-lt"/>
                <a:ea typeface="+mn-ea"/>
              </a:rPr>
              <a:t>optimal location </a:t>
            </a:r>
            <a:r>
              <a:rPr b="0" lang="en-US" sz="1200" spc="-1" strike="noStrike">
                <a:solidFill>
                  <a:srgbClr val="000000"/>
                </a:solidFill>
                <a:uFill>
                  <a:solidFill>
                    <a:srgbClr val="ffffff"/>
                  </a:solidFill>
                </a:uFill>
                <a:latin typeface="+mn-lt"/>
                <a:ea typeface="+mn-ea"/>
              </a:rPr>
              <a:t>for the best performance each method can achieve.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the </a:t>
            </a:r>
            <a:r>
              <a:rPr b="1" lang="en-US" sz="1200" spc="-1" strike="noStrike">
                <a:solidFill>
                  <a:srgbClr val="000000"/>
                </a:solidFill>
                <a:uFill>
                  <a:solidFill>
                    <a:srgbClr val="ffffff"/>
                  </a:solidFill>
                </a:uFill>
                <a:latin typeface="+mn-lt"/>
                <a:ea typeface="+mn-ea"/>
              </a:rPr>
              <a:t>performance </a:t>
            </a:r>
            <a:r>
              <a:rPr b="0" lang="en-US" sz="1200" spc="-1" strike="noStrike">
                <a:solidFill>
                  <a:srgbClr val="000000"/>
                </a:solidFill>
                <a:uFill>
                  <a:solidFill>
                    <a:srgbClr val="ffffff"/>
                  </a:solidFill>
                </a:uFill>
                <a:latin typeface="+mn-lt"/>
                <a:ea typeface="+mn-ea"/>
              </a:rPr>
              <a:t>decreases drastically even by a </a:t>
            </a:r>
            <a:r>
              <a:rPr b="1" lang="en-US" sz="1200" spc="-1" strike="noStrike">
                <a:solidFill>
                  <a:srgbClr val="000000"/>
                </a:solidFill>
                <a:uFill>
                  <a:solidFill>
                    <a:srgbClr val="ffffff"/>
                  </a:solidFill>
                </a:uFill>
                <a:latin typeface="+mn-lt"/>
                <a:ea typeface="+mn-ea"/>
              </a:rPr>
              <a:t>small number </a:t>
            </a:r>
            <a:r>
              <a:rPr b="0" lang="en-US" sz="1200" spc="-1" strike="noStrike">
                <a:solidFill>
                  <a:srgbClr val="000000"/>
                </a:solidFill>
                <a:uFill>
                  <a:solidFill>
                    <a:srgbClr val="ffffff"/>
                  </a:solidFill>
                </a:uFill>
                <a:latin typeface="+mn-lt"/>
                <a:ea typeface="+mn-ea"/>
              </a:rPr>
              <a:t>of </a:t>
            </a:r>
            <a:r>
              <a:rPr b="1" lang="en-US" sz="1200" spc="-1" strike="noStrike">
                <a:solidFill>
                  <a:srgbClr val="000000"/>
                </a:solidFill>
                <a:uFill>
                  <a:solidFill>
                    <a:srgbClr val="ffffff"/>
                  </a:solidFill>
                </a:uFill>
                <a:latin typeface="+mn-lt"/>
                <a:ea typeface="+mn-ea"/>
              </a:rPr>
              <a:t>inaccurate labels</a:t>
            </a:r>
            <a:r>
              <a:rPr b="0" lang="en-US" sz="1200" spc="-1" strike="noStrike">
                <a:solidFill>
                  <a:srgbClr val="000000"/>
                </a:solidFill>
                <a:uFill>
                  <a:solidFill>
                    <a:srgbClr val="ffffff"/>
                  </a:solidFill>
                </a:uFill>
                <a:latin typeface="+mn-lt"/>
                <a:ea typeface="+mn-ea"/>
              </a:rPr>
              <a:t>. </a:t>
            </a:r>
            <a:endParaRPr b="0" lang="en-US" sz="2000" spc="-1" strike="noStrike">
              <a:solidFill>
                <a:srgbClr val="000000"/>
              </a:solidFill>
              <a:uFill>
                <a:solidFill>
                  <a:srgbClr val="ffffff"/>
                </a:solidFill>
              </a:uFill>
              <a:latin typeface="Arial"/>
            </a:endParaRPr>
          </a:p>
        </p:txBody>
      </p:sp>
      <p:sp>
        <p:nvSpPr>
          <p:cNvPr id="191" name="CustomShape 2"/>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6BC95991-8310-4497-B8F6-3E0F8EF7A9B6}" type="slidenum">
              <a:rPr b="0" lang="en-US" sz="1200" spc="-1" strike="noStrike">
                <a:solidFill>
                  <a:srgbClr val="000000"/>
                </a:solidFill>
                <a:uFill>
                  <a:solidFill>
                    <a:srgbClr val="ffffff"/>
                  </a:solidFill>
                </a:uFill>
                <a:latin typeface="+mn-lt"/>
                <a:ea typeface="+mn-ea"/>
              </a:rPr>
              <a:t>1</a:t>
            </a:fld>
            <a:endParaRPr b="0" lang="en-US" sz="1800" spc="-1" strike="noStrike">
              <a:solidFill>
                <a:srgbClr val="000000"/>
              </a:solidFill>
              <a:uFill>
                <a:solidFill>
                  <a:srgbClr val="ffffff"/>
                </a:solidFill>
              </a:uFill>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PlaceHolder 1"/>
          <p:cNvSpPr>
            <a:spLocks noGrp="1"/>
          </p:cNvSpPr>
          <p:nvPr>
            <p:ph type="body"/>
          </p:nvPr>
        </p:nvSpPr>
        <p:spPr>
          <a:xfrm>
            <a:off x="685800" y="4400640"/>
            <a:ext cx="5485680" cy="3599640"/>
          </a:xfrm>
          <a:prstGeom prst="rect">
            <a:avLst/>
          </a:prstGeom>
        </p:spPr>
        <p:txBody>
          <a:bodyPr lIns="0" rIns="0" tIns="0" bIns="0"/>
          <a:p>
            <a:r>
              <a:rPr b="1" lang="en-US" sz="2000" spc="-1" strike="noStrike">
                <a:solidFill>
                  <a:srgbClr val="000000"/>
                </a:solidFill>
                <a:uFill>
                  <a:solidFill>
                    <a:srgbClr val="ffffff"/>
                  </a:solidFill>
                </a:uFill>
                <a:latin typeface="Arial"/>
              </a:rPr>
              <a:t>Disaadvantages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the </a:t>
            </a:r>
            <a:r>
              <a:rPr b="1" lang="en-US" sz="1200" spc="-1" strike="noStrike">
                <a:solidFill>
                  <a:srgbClr val="000000"/>
                </a:solidFill>
                <a:uFill>
                  <a:solidFill>
                    <a:srgbClr val="ffffff"/>
                  </a:solidFill>
                </a:uFill>
                <a:latin typeface="+mn-lt"/>
                <a:ea typeface="+mn-ea"/>
              </a:rPr>
              <a:t>initial labels </a:t>
            </a:r>
            <a:r>
              <a:rPr b="0" lang="en-US" sz="1200" spc="-1" strike="noStrike">
                <a:solidFill>
                  <a:srgbClr val="000000"/>
                </a:solidFill>
                <a:uFill>
                  <a:solidFill>
                    <a:srgbClr val="ffffff"/>
                  </a:solidFill>
                </a:uFill>
                <a:latin typeface="+mn-lt"/>
                <a:ea typeface="+mn-ea"/>
              </a:rPr>
              <a:t>should thus be </a:t>
            </a:r>
            <a:r>
              <a:rPr b="1" lang="en-US" sz="1200" spc="-1" strike="noStrike">
                <a:solidFill>
                  <a:srgbClr val="000000"/>
                </a:solidFill>
                <a:uFill>
                  <a:solidFill>
                    <a:srgbClr val="ffffff"/>
                  </a:solidFill>
                </a:uFill>
                <a:latin typeface="+mn-lt"/>
                <a:ea typeface="+mn-ea"/>
              </a:rPr>
              <a:t>inliers</a:t>
            </a:r>
            <a:r>
              <a:rPr b="0" lang="en-US" sz="1200" spc="-1" strike="noStrike">
                <a:solidFill>
                  <a:srgbClr val="000000"/>
                </a:solidFill>
                <a:uFill>
                  <a:solidFill>
                    <a:srgbClr val="ffffff"/>
                  </a:solidFill>
                </a:uFill>
                <a:latin typeface="+mn-lt"/>
                <a:ea typeface="+mn-ea"/>
              </a:rPr>
              <a:t>,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they are correctly </a:t>
            </a:r>
            <a:r>
              <a:rPr b="1" lang="en-US" sz="1200" spc="-1" strike="noStrike">
                <a:solidFill>
                  <a:srgbClr val="000000"/>
                </a:solidFill>
                <a:uFill>
                  <a:solidFill>
                    <a:srgbClr val="ffffff"/>
                  </a:solidFill>
                </a:uFill>
                <a:latin typeface="+mn-lt"/>
                <a:ea typeface="+mn-ea"/>
              </a:rPr>
              <a:t>assigned </a:t>
            </a:r>
            <a:r>
              <a:rPr b="0" lang="en-US" sz="1200" spc="-1" strike="noStrike">
                <a:solidFill>
                  <a:srgbClr val="000000"/>
                </a:solidFill>
                <a:uFill>
                  <a:solidFill>
                    <a:srgbClr val="ffffff"/>
                  </a:solidFill>
                </a:uFill>
                <a:latin typeface="+mn-lt"/>
                <a:ea typeface="+mn-ea"/>
              </a:rPr>
              <a:t>to the regions to segment,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carefully </a:t>
            </a:r>
            <a:r>
              <a:rPr b="1" lang="en-US" sz="1200" spc="-1" strike="noStrike">
                <a:solidFill>
                  <a:srgbClr val="000000"/>
                </a:solidFill>
                <a:uFill>
                  <a:solidFill>
                    <a:srgbClr val="ffffff"/>
                  </a:solidFill>
                </a:uFill>
                <a:latin typeface="+mn-lt"/>
                <a:ea typeface="+mn-ea"/>
              </a:rPr>
              <a:t>set </a:t>
            </a:r>
            <a:r>
              <a:rPr b="0" lang="en-US" sz="1200" spc="-1" strike="noStrike">
                <a:solidFill>
                  <a:srgbClr val="000000"/>
                </a:solidFill>
                <a:uFill>
                  <a:solidFill>
                    <a:srgbClr val="ffffff"/>
                  </a:solidFill>
                </a:uFill>
                <a:latin typeface="+mn-lt"/>
                <a:ea typeface="+mn-ea"/>
              </a:rPr>
              <a:t>to the </a:t>
            </a:r>
            <a:r>
              <a:rPr b="1" lang="en-US" sz="1200" spc="-1" strike="noStrike">
                <a:solidFill>
                  <a:srgbClr val="000000"/>
                </a:solidFill>
                <a:uFill>
                  <a:solidFill>
                    <a:srgbClr val="ffffff"/>
                  </a:solidFill>
                </a:uFill>
                <a:latin typeface="+mn-lt"/>
                <a:ea typeface="+mn-ea"/>
              </a:rPr>
              <a:t>optimal location </a:t>
            </a:r>
            <a:r>
              <a:rPr b="0" lang="en-US" sz="1200" spc="-1" strike="noStrike">
                <a:solidFill>
                  <a:srgbClr val="000000"/>
                </a:solidFill>
                <a:uFill>
                  <a:solidFill>
                    <a:srgbClr val="ffffff"/>
                  </a:solidFill>
                </a:uFill>
                <a:latin typeface="+mn-lt"/>
                <a:ea typeface="+mn-ea"/>
              </a:rPr>
              <a:t>for the best performance each method can achieve.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the </a:t>
            </a:r>
            <a:r>
              <a:rPr b="1" lang="en-US" sz="1200" spc="-1" strike="noStrike">
                <a:solidFill>
                  <a:srgbClr val="000000"/>
                </a:solidFill>
                <a:uFill>
                  <a:solidFill>
                    <a:srgbClr val="ffffff"/>
                  </a:solidFill>
                </a:uFill>
                <a:latin typeface="+mn-lt"/>
                <a:ea typeface="+mn-ea"/>
              </a:rPr>
              <a:t>performance </a:t>
            </a:r>
            <a:r>
              <a:rPr b="0" lang="en-US" sz="1200" spc="-1" strike="noStrike">
                <a:solidFill>
                  <a:srgbClr val="000000"/>
                </a:solidFill>
                <a:uFill>
                  <a:solidFill>
                    <a:srgbClr val="ffffff"/>
                  </a:solidFill>
                </a:uFill>
                <a:latin typeface="+mn-lt"/>
                <a:ea typeface="+mn-ea"/>
              </a:rPr>
              <a:t>decreases drastically even by a </a:t>
            </a:r>
            <a:r>
              <a:rPr b="1" lang="en-US" sz="1200" spc="-1" strike="noStrike">
                <a:solidFill>
                  <a:srgbClr val="000000"/>
                </a:solidFill>
                <a:uFill>
                  <a:solidFill>
                    <a:srgbClr val="ffffff"/>
                  </a:solidFill>
                </a:uFill>
                <a:latin typeface="+mn-lt"/>
                <a:ea typeface="+mn-ea"/>
              </a:rPr>
              <a:t>small number </a:t>
            </a:r>
            <a:r>
              <a:rPr b="0" lang="en-US" sz="1200" spc="-1" strike="noStrike">
                <a:solidFill>
                  <a:srgbClr val="000000"/>
                </a:solidFill>
                <a:uFill>
                  <a:solidFill>
                    <a:srgbClr val="ffffff"/>
                  </a:solidFill>
                </a:uFill>
                <a:latin typeface="+mn-lt"/>
                <a:ea typeface="+mn-ea"/>
              </a:rPr>
              <a:t>of </a:t>
            </a:r>
            <a:r>
              <a:rPr b="1" lang="en-US" sz="1200" spc="-1" strike="noStrike">
                <a:solidFill>
                  <a:srgbClr val="000000"/>
                </a:solidFill>
                <a:uFill>
                  <a:solidFill>
                    <a:srgbClr val="ffffff"/>
                  </a:solidFill>
                </a:uFill>
                <a:latin typeface="+mn-lt"/>
                <a:ea typeface="+mn-ea"/>
              </a:rPr>
              <a:t>inaccurate labels</a:t>
            </a:r>
            <a:r>
              <a:rPr b="0" lang="en-US" sz="1200" spc="-1" strike="noStrike">
                <a:solidFill>
                  <a:srgbClr val="000000"/>
                </a:solidFill>
                <a:uFill>
                  <a:solidFill>
                    <a:srgbClr val="ffffff"/>
                  </a:solidFill>
                </a:uFill>
                <a:latin typeface="+mn-lt"/>
                <a:ea typeface="+mn-ea"/>
              </a:rPr>
              <a:t>. </a:t>
            </a:r>
            <a:endParaRPr b="0" lang="en-US" sz="2000" spc="-1" strike="noStrike">
              <a:solidFill>
                <a:srgbClr val="000000"/>
              </a:solidFill>
              <a:uFill>
                <a:solidFill>
                  <a:srgbClr val="ffffff"/>
                </a:solidFill>
              </a:uFill>
              <a:latin typeface="Arial"/>
            </a:endParaRPr>
          </a:p>
        </p:txBody>
      </p:sp>
      <p:sp>
        <p:nvSpPr>
          <p:cNvPr id="193" name="CustomShape 2"/>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9E9E1438-0C00-4699-B82C-2C2D579ECA0E}"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PlaceHolder 1"/>
          <p:cNvSpPr>
            <a:spLocks noGrp="1"/>
          </p:cNvSpPr>
          <p:nvPr>
            <p:ph type="body"/>
          </p:nvPr>
        </p:nvSpPr>
        <p:spPr>
          <a:xfrm>
            <a:off x="685800" y="4400640"/>
            <a:ext cx="5485680" cy="3599640"/>
          </a:xfrm>
          <a:prstGeom prst="rect">
            <a:avLst/>
          </a:prstGeom>
        </p:spPr>
        <p:txBody>
          <a:bodyPr lIns="0" rIns="0" tIns="0" bIns="0"/>
          <a:p>
            <a:r>
              <a:rPr b="1" lang="en-US" sz="2000" spc="-1" strike="noStrike">
                <a:solidFill>
                  <a:srgbClr val="000000"/>
                </a:solidFill>
                <a:uFill>
                  <a:solidFill>
                    <a:srgbClr val="ffffff"/>
                  </a:solidFill>
                </a:uFill>
                <a:latin typeface="Arial"/>
              </a:rPr>
              <a:t>Disaadvantages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the </a:t>
            </a:r>
            <a:r>
              <a:rPr b="1" lang="en-US" sz="1200" spc="-1" strike="noStrike">
                <a:solidFill>
                  <a:srgbClr val="000000"/>
                </a:solidFill>
                <a:uFill>
                  <a:solidFill>
                    <a:srgbClr val="ffffff"/>
                  </a:solidFill>
                </a:uFill>
                <a:latin typeface="+mn-lt"/>
                <a:ea typeface="+mn-ea"/>
              </a:rPr>
              <a:t>initial labels </a:t>
            </a:r>
            <a:r>
              <a:rPr b="0" lang="en-US" sz="1200" spc="-1" strike="noStrike">
                <a:solidFill>
                  <a:srgbClr val="000000"/>
                </a:solidFill>
                <a:uFill>
                  <a:solidFill>
                    <a:srgbClr val="ffffff"/>
                  </a:solidFill>
                </a:uFill>
                <a:latin typeface="+mn-lt"/>
                <a:ea typeface="+mn-ea"/>
              </a:rPr>
              <a:t>should thus be </a:t>
            </a:r>
            <a:r>
              <a:rPr b="1" lang="en-US" sz="1200" spc="-1" strike="noStrike">
                <a:solidFill>
                  <a:srgbClr val="000000"/>
                </a:solidFill>
                <a:uFill>
                  <a:solidFill>
                    <a:srgbClr val="ffffff"/>
                  </a:solidFill>
                </a:uFill>
                <a:latin typeface="+mn-lt"/>
                <a:ea typeface="+mn-ea"/>
              </a:rPr>
              <a:t>inliers</a:t>
            </a:r>
            <a:r>
              <a:rPr b="0" lang="en-US" sz="1200" spc="-1" strike="noStrike">
                <a:solidFill>
                  <a:srgbClr val="000000"/>
                </a:solidFill>
                <a:uFill>
                  <a:solidFill>
                    <a:srgbClr val="ffffff"/>
                  </a:solidFill>
                </a:uFill>
                <a:latin typeface="+mn-lt"/>
                <a:ea typeface="+mn-ea"/>
              </a:rPr>
              <a:t>,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they are correctly </a:t>
            </a:r>
            <a:r>
              <a:rPr b="1" lang="en-US" sz="1200" spc="-1" strike="noStrike">
                <a:solidFill>
                  <a:srgbClr val="000000"/>
                </a:solidFill>
                <a:uFill>
                  <a:solidFill>
                    <a:srgbClr val="ffffff"/>
                  </a:solidFill>
                </a:uFill>
                <a:latin typeface="+mn-lt"/>
                <a:ea typeface="+mn-ea"/>
              </a:rPr>
              <a:t>assigned </a:t>
            </a:r>
            <a:r>
              <a:rPr b="0" lang="en-US" sz="1200" spc="-1" strike="noStrike">
                <a:solidFill>
                  <a:srgbClr val="000000"/>
                </a:solidFill>
                <a:uFill>
                  <a:solidFill>
                    <a:srgbClr val="ffffff"/>
                  </a:solidFill>
                </a:uFill>
                <a:latin typeface="+mn-lt"/>
                <a:ea typeface="+mn-ea"/>
              </a:rPr>
              <a:t>to the regions to segment,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carefully </a:t>
            </a:r>
            <a:r>
              <a:rPr b="1" lang="en-US" sz="1200" spc="-1" strike="noStrike">
                <a:solidFill>
                  <a:srgbClr val="000000"/>
                </a:solidFill>
                <a:uFill>
                  <a:solidFill>
                    <a:srgbClr val="ffffff"/>
                  </a:solidFill>
                </a:uFill>
                <a:latin typeface="+mn-lt"/>
                <a:ea typeface="+mn-ea"/>
              </a:rPr>
              <a:t>set </a:t>
            </a:r>
            <a:r>
              <a:rPr b="0" lang="en-US" sz="1200" spc="-1" strike="noStrike">
                <a:solidFill>
                  <a:srgbClr val="000000"/>
                </a:solidFill>
                <a:uFill>
                  <a:solidFill>
                    <a:srgbClr val="ffffff"/>
                  </a:solidFill>
                </a:uFill>
                <a:latin typeface="+mn-lt"/>
                <a:ea typeface="+mn-ea"/>
              </a:rPr>
              <a:t>to the </a:t>
            </a:r>
            <a:r>
              <a:rPr b="1" lang="en-US" sz="1200" spc="-1" strike="noStrike">
                <a:solidFill>
                  <a:srgbClr val="000000"/>
                </a:solidFill>
                <a:uFill>
                  <a:solidFill>
                    <a:srgbClr val="ffffff"/>
                  </a:solidFill>
                </a:uFill>
                <a:latin typeface="+mn-lt"/>
                <a:ea typeface="+mn-ea"/>
              </a:rPr>
              <a:t>optimal location </a:t>
            </a:r>
            <a:r>
              <a:rPr b="0" lang="en-US" sz="1200" spc="-1" strike="noStrike">
                <a:solidFill>
                  <a:srgbClr val="000000"/>
                </a:solidFill>
                <a:uFill>
                  <a:solidFill>
                    <a:srgbClr val="ffffff"/>
                  </a:solidFill>
                </a:uFill>
                <a:latin typeface="+mn-lt"/>
                <a:ea typeface="+mn-ea"/>
              </a:rPr>
              <a:t>for the best performance each method can achieve.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the </a:t>
            </a:r>
            <a:r>
              <a:rPr b="1" lang="en-US" sz="1200" spc="-1" strike="noStrike">
                <a:solidFill>
                  <a:srgbClr val="000000"/>
                </a:solidFill>
                <a:uFill>
                  <a:solidFill>
                    <a:srgbClr val="ffffff"/>
                  </a:solidFill>
                </a:uFill>
                <a:latin typeface="+mn-lt"/>
                <a:ea typeface="+mn-ea"/>
              </a:rPr>
              <a:t>performance </a:t>
            </a:r>
            <a:r>
              <a:rPr b="0" lang="en-US" sz="1200" spc="-1" strike="noStrike">
                <a:solidFill>
                  <a:srgbClr val="000000"/>
                </a:solidFill>
                <a:uFill>
                  <a:solidFill>
                    <a:srgbClr val="ffffff"/>
                  </a:solidFill>
                </a:uFill>
                <a:latin typeface="+mn-lt"/>
                <a:ea typeface="+mn-ea"/>
              </a:rPr>
              <a:t>decreases drastically even by a </a:t>
            </a:r>
            <a:r>
              <a:rPr b="1" lang="en-US" sz="1200" spc="-1" strike="noStrike">
                <a:solidFill>
                  <a:srgbClr val="000000"/>
                </a:solidFill>
                <a:uFill>
                  <a:solidFill>
                    <a:srgbClr val="ffffff"/>
                  </a:solidFill>
                </a:uFill>
                <a:latin typeface="+mn-lt"/>
                <a:ea typeface="+mn-ea"/>
              </a:rPr>
              <a:t>small number </a:t>
            </a:r>
            <a:r>
              <a:rPr b="0" lang="en-US" sz="1200" spc="-1" strike="noStrike">
                <a:solidFill>
                  <a:srgbClr val="000000"/>
                </a:solidFill>
                <a:uFill>
                  <a:solidFill>
                    <a:srgbClr val="ffffff"/>
                  </a:solidFill>
                </a:uFill>
                <a:latin typeface="+mn-lt"/>
                <a:ea typeface="+mn-ea"/>
              </a:rPr>
              <a:t>of </a:t>
            </a:r>
            <a:r>
              <a:rPr b="1" lang="en-US" sz="1200" spc="-1" strike="noStrike">
                <a:solidFill>
                  <a:srgbClr val="000000"/>
                </a:solidFill>
                <a:uFill>
                  <a:solidFill>
                    <a:srgbClr val="ffffff"/>
                  </a:solidFill>
                </a:uFill>
                <a:latin typeface="+mn-lt"/>
                <a:ea typeface="+mn-ea"/>
              </a:rPr>
              <a:t>inaccurate labels</a:t>
            </a:r>
            <a:r>
              <a:rPr b="0" lang="en-US" sz="1200" spc="-1" strike="noStrike">
                <a:solidFill>
                  <a:srgbClr val="000000"/>
                </a:solidFill>
                <a:uFill>
                  <a:solidFill>
                    <a:srgbClr val="ffffff"/>
                  </a:solidFill>
                </a:uFill>
                <a:latin typeface="+mn-lt"/>
                <a:ea typeface="+mn-ea"/>
              </a:rPr>
              <a:t>. </a:t>
            </a:r>
            <a:endParaRPr b="0" lang="en-US" sz="2000" spc="-1" strike="noStrike">
              <a:solidFill>
                <a:srgbClr val="000000"/>
              </a:solidFill>
              <a:uFill>
                <a:solidFill>
                  <a:srgbClr val="ffffff"/>
                </a:solidFill>
              </a:uFill>
              <a:latin typeface="Arial"/>
            </a:endParaRPr>
          </a:p>
        </p:txBody>
      </p:sp>
      <p:sp>
        <p:nvSpPr>
          <p:cNvPr id="195" name="CustomShape 2"/>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03C8E351-7DB4-4241-B9EB-710AA401E4BF}"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PlaceHolder 1"/>
          <p:cNvSpPr>
            <a:spLocks noGrp="1"/>
          </p:cNvSpPr>
          <p:nvPr>
            <p:ph type="body"/>
          </p:nvPr>
        </p:nvSpPr>
        <p:spPr>
          <a:xfrm>
            <a:off x="685800" y="4400640"/>
            <a:ext cx="5485680" cy="3599640"/>
          </a:xfrm>
          <a:prstGeom prst="rect">
            <a:avLst/>
          </a:prstGeom>
        </p:spPr>
        <p:txBody>
          <a:bodyPr lIns="0" rIns="0" tIns="0" bIns="0"/>
          <a:p>
            <a:r>
              <a:rPr b="1" lang="en-US" sz="2000" spc="-1" strike="noStrike">
                <a:solidFill>
                  <a:srgbClr val="000000"/>
                </a:solidFill>
                <a:uFill>
                  <a:solidFill>
                    <a:srgbClr val="ffffff"/>
                  </a:solidFill>
                </a:uFill>
                <a:latin typeface="Arial"/>
              </a:rPr>
              <a:t>Disaadvantages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the </a:t>
            </a:r>
            <a:r>
              <a:rPr b="1" lang="en-US" sz="1200" spc="-1" strike="noStrike">
                <a:solidFill>
                  <a:srgbClr val="000000"/>
                </a:solidFill>
                <a:uFill>
                  <a:solidFill>
                    <a:srgbClr val="ffffff"/>
                  </a:solidFill>
                </a:uFill>
                <a:latin typeface="+mn-lt"/>
                <a:ea typeface="+mn-ea"/>
              </a:rPr>
              <a:t>initial labels </a:t>
            </a:r>
            <a:r>
              <a:rPr b="0" lang="en-US" sz="1200" spc="-1" strike="noStrike">
                <a:solidFill>
                  <a:srgbClr val="000000"/>
                </a:solidFill>
                <a:uFill>
                  <a:solidFill>
                    <a:srgbClr val="ffffff"/>
                  </a:solidFill>
                </a:uFill>
                <a:latin typeface="+mn-lt"/>
                <a:ea typeface="+mn-ea"/>
              </a:rPr>
              <a:t>should thus be </a:t>
            </a:r>
            <a:r>
              <a:rPr b="1" lang="en-US" sz="1200" spc="-1" strike="noStrike">
                <a:solidFill>
                  <a:srgbClr val="000000"/>
                </a:solidFill>
                <a:uFill>
                  <a:solidFill>
                    <a:srgbClr val="ffffff"/>
                  </a:solidFill>
                </a:uFill>
                <a:latin typeface="+mn-lt"/>
                <a:ea typeface="+mn-ea"/>
              </a:rPr>
              <a:t>inliers</a:t>
            </a:r>
            <a:r>
              <a:rPr b="0" lang="en-US" sz="1200" spc="-1" strike="noStrike">
                <a:solidFill>
                  <a:srgbClr val="000000"/>
                </a:solidFill>
                <a:uFill>
                  <a:solidFill>
                    <a:srgbClr val="ffffff"/>
                  </a:solidFill>
                </a:uFill>
                <a:latin typeface="+mn-lt"/>
                <a:ea typeface="+mn-ea"/>
              </a:rPr>
              <a:t>,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they are correctly </a:t>
            </a:r>
            <a:r>
              <a:rPr b="1" lang="en-US" sz="1200" spc="-1" strike="noStrike">
                <a:solidFill>
                  <a:srgbClr val="000000"/>
                </a:solidFill>
                <a:uFill>
                  <a:solidFill>
                    <a:srgbClr val="ffffff"/>
                  </a:solidFill>
                </a:uFill>
                <a:latin typeface="+mn-lt"/>
                <a:ea typeface="+mn-ea"/>
              </a:rPr>
              <a:t>assigned </a:t>
            </a:r>
            <a:r>
              <a:rPr b="0" lang="en-US" sz="1200" spc="-1" strike="noStrike">
                <a:solidFill>
                  <a:srgbClr val="000000"/>
                </a:solidFill>
                <a:uFill>
                  <a:solidFill>
                    <a:srgbClr val="ffffff"/>
                  </a:solidFill>
                </a:uFill>
                <a:latin typeface="+mn-lt"/>
                <a:ea typeface="+mn-ea"/>
              </a:rPr>
              <a:t>to the regions to segment,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carefully </a:t>
            </a:r>
            <a:r>
              <a:rPr b="1" lang="en-US" sz="1200" spc="-1" strike="noStrike">
                <a:solidFill>
                  <a:srgbClr val="000000"/>
                </a:solidFill>
                <a:uFill>
                  <a:solidFill>
                    <a:srgbClr val="ffffff"/>
                  </a:solidFill>
                </a:uFill>
                <a:latin typeface="+mn-lt"/>
                <a:ea typeface="+mn-ea"/>
              </a:rPr>
              <a:t>set </a:t>
            </a:r>
            <a:r>
              <a:rPr b="0" lang="en-US" sz="1200" spc="-1" strike="noStrike">
                <a:solidFill>
                  <a:srgbClr val="000000"/>
                </a:solidFill>
                <a:uFill>
                  <a:solidFill>
                    <a:srgbClr val="ffffff"/>
                  </a:solidFill>
                </a:uFill>
                <a:latin typeface="+mn-lt"/>
                <a:ea typeface="+mn-ea"/>
              </a:rPr>
              <a:t>to the </a:t>
            </a:r>
            <a:r>
              <a:rPr b="1" lang="en-US" sz="1200" spc="-1" strike="noStrike">
                <a:solidFill>
                  <a:srgbClr val="000000"/>
                </a:solidFill>
                <a:uFill>
                  <a:solidFill>
                    <a:srgbClr val="ffffff"/>
                  </a:solidFill>
                </a:uFill>
                <a:latin typeface="+mn-lt"/>
                <a:ea typeface="+mn-ea"/>
              </a:rPr>
              <a:t>optimal location </a:t>
            </a:r>
            <a:r>
              <a:rPr b="0" lang="en-US" sz="1200" spc="-1" strike="noStrike">
                <a:solidFill>
                  <a:srgbClr val="000000"/>
                </a:solidFill>
                <a:uFill>
                  <a:solidFill>
                    <a:srgbClr val="ffffff"/>
                  </a:solidFill>
                </a:uFill>
                <a:latin typeface="+mn-lt"/>
                <a:ea typeface="+mn-ea"/>
              </a:rPr>
              <a:t>for the best performance each method can achieve.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the </a:t>
            </a:r>
            <a:r>
              <a:rPr b="1" lang="en-US" sz="1200" spc="-1" strike="noStrike">
                <a:solidFill>
                  <a:srgbClr val="000000"/>
                </a:solidFill>
                <a:uFill>
                  <a:solidFill>
                    <a:srgbClr val="ffffff"/>
                  </a:solidFill>
                </a:uFill>
                <a:latin typeface="+mn-lt"/>
                <a:ea typeface="+mn-ea"/>
              </a:rPr>
              <a:t>performance </a:t>
            </a:r>
            <a:r>
              <a:rPr b="0" lang="en-US" sz="1200" spc="-1" strike="noStrike">
                <a:solidFill>
                  <a:srgbClr val="000000"/>
                </a:solidFill>
                <a:uFill>
                  <a:solidFill>
                    <a:srgbClr val="ffffff"/>
                  </a:solidFill>
                </a:uFill>
                <a:latin typeface="+mn-lt"/>
                <a:ea typeface="+mn-ea"/>
              </a:rPr>
              <a:t>decreases drastically even by a </a:t>
            </a:r>
            <a:r>
              <a:rPr b="1" lang="en-US" sz="1200" spc="-1" strike="noStrike">
                <a:solidFill>
                  <a:srgbClr val="000000"/>
                </a:solidFill>
                <a:uFill>
                  <a:solidFill>
                    <a:srgbClr val="ffffff"/>
                  </a:solidFill>
                </a:uFill>
                <a:latin typeface="+mn-lt"/>
                <a:ea typeface="+mn-ea"/>
              </a:rPr>
              <a:t>small number </a:t>
            </a:r>
            <a:r>
              <a:rPr b="0" lang="en-US" sz="1200" spc="-1" strike="noStrike">
                <a:solidFill>
                  <a:srgbClr val="000000"/>
                </a:solidFill>
                <a:uFill>
                  <a:solidFill>
                    <a:srgbClr val="ffffff"/>
                  </a:solidFill>
                </a:uFill>
                <a:latin typeface="+mn-lt"/>
                <a:ea typeface="+mn-ea"/>
              </a:rPr>
              <a:t>of </a:t>
            </a:r>
            <a:r>
              <a:rPr b="1" lang="en-US" sz="1200" spc="-1" strike="noStrike">
                <a:solidFill>
                  <a:srgbClr val="000000"/>
                </a:solidFill>
                <a:uFill>
                  <a:solidFill>
                    <a:srgbClr val="ffffff"/>
                  </a:solidFill>
                </a:uFill>
                <a:latin typeface="+mn-lt"/>
                <a:ea typeface="+mn-ea"/>
              </a:rPr>
              <a:t>inaccurate labels</a:t>
            </a:r>
            <a:r>
              <a:rPr b="0" lang="en-US" sz="1200" spc="-1" strike="noStrike">
                <a:solidFill>
                  <a:srgbClr val="000000"/>
                </a:solidFill>
                <a:uFill>
                  <a:solidFill>
                    <a:srgbClr val="ffffff"/>
                  </a:solidFill>
                </a:uFill>
                <a:latin typeface="+mn-lt"/>
                <a:ea typeface="+mn-ea"/>
              </a:rPr>
              <a:t>. </a:t>
            </a:r>
            <a:endParaRPr b="0" lang="en-US" sz="2000" spc="-1" strike="noStrike">
              <a:solidFill>
                <a:srgbClr val="000000"/>
              </a:solidFill>
              <a:uFill>
                <a:solidFill>
                  <a:srgbClr val="ffffff"/>
                </a:solidFill>
              </a:uFill>
              <a:latin typeface="Arial"/>
            </a:endParaRPr>
          </a:p>
        </p:txBody>
      </p:sp>
      <p:sp>
        <p:nvSpPr>
          <p:cNvPr id="197" name="CustomShape 2"/>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D5E4D98A-7201-4250-A51B-A930F1D623B8}"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PlaceHolder 1"/>
          <p:cNvSpPr>
            <a:spLocks noGrp="1"/>
          </p:cNvSpPr>
          <p:nvPr>
            <p:ph type="body"/>
          </p:nvPr>
        </p:nvSpPr>
        <p:spPr>
          <a:xfrm>
            <a:off x="685800" y="4400640"/>
            <a:ext cx="5485680" cy="3599640"/>
          </a:xfrm>
          <a:prstGeom prst="rect">
            <a:avLst/>
          </a:prstGeom>
        </p:spPr>
        <p:txBody>
          <a:bodyPr lIns="0" rIns="0" tIns="0" bIns="0"/>
          <a:p>
            <a:r>
              <a:rPr b="1" lang="en-US" sz="2000" spc="-1" strike="noStrike">
                <a:solidFill>
                  <a:srgbClr val="000000"/>
                </a:solidFill>
                <a:uFill>
                  <a:solidFill>
                    <a:srgbClr val="ffffff"/>
                  </a:solidFill>
                </a:uFill>
                <a:latin typeface="Arial"/>
              </a:rPr>
              <a:t>Disaadvantages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the </a:t>
            </a:r>
            <a:r>
              <a:rPr b="1" lang="en-US" sz="1200" spc="-1" strike="noStrike">
                <a:solidFill>
                  <a:srgbClr val="000000"/>
                </a:solidFill>
                <a:uFill>
                  <a:solidFill>
                    <a:srgbClr val="ffffff"/>
                  </a:solidFill>
                </a:uFill>
                <a:latin typeface="+mn-lt"/>
                <a:ea typeface="+mn-ea"/>
              </a:rPr>
              <a:t>initial labels </a:t>
            </a:r>
            <a:r>
              <a:rPr b="0" lang="en-US" sz="1200" spc="-1" strike="noStrike">
                <a:solidFill>
                  <a:srgbClr val="000000"/>
                </a:solidFill>
                <a:uFill>
                  <a:solidFill>
                    <a:srgbClr val="ffffff"/>
                  </a:solidFill>
                </a:uFill>
                <a:latin typeface="+mn-lt"/>
                <a:ea typeface="+mn-ea"/>
              </a:rPr>
              <a:t>should thus be </a:t>
            </a:r>
            <a:r>
              <a:rPr b="1" lang="en-US" sz="1200" spc="-1" strike="noStrike">
                <a:solidFill>
                  <a:srgbClr val="000000"/>
                </a:solidFill>
                <a:uFill>
                  <a:solidFill>
                    <a:srgbClr val="ffffff"/>
                  </a:solidFill>
                </a:uFill>
                <a:latin typeface="+mn-lt"/>
                <a:ea typeface="+mn-ea"/>
              </a:rPr>
              <a:t>inliers</a:t>
            </a:r>
            <a:r>
              <a:rPr b="0" lang="en-US" sz="1200" spc="-1" strike="noStrike">
                <a:solidFill>
                  <a:srgbClr val="000000"/>
                </a:solidFill>
                <a:uFill>
                  <a:solidFill>
                    <a:srgbClr val="ffffff"/>
                  </a:solidFill>
                </a:uFill>
                <a:latin typeface="+mn-lt"/>
                <a:ea typeface="+mn-ea"/>
              </a:rPr>
              <a:t>,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they are correctly </a:t>
            </a:r>
            <a:r>
              <a:rPr b="1" lang="en-US" sz="1200" spc="-1" strike="noStrike">
                <a:solidFill>
                  <a:srgbClr val="000000"/>
                </a:solidFill>
                <a:uFill>
                  <a:solidFill>
                    <a:srgbClr val="ffffff"/>
                  </a:solidFill>
                </a:uFill>
                <a:latin typeface="+mn-lt"/>
                <a:ea typeface="+mn-ea"/>
              </a:rPr>
              <a:t>assigned </a:t>
            </a:r>
            <a:r>
              <a:rPr b="0" lang="en-US" sz="1200" spc="-1" strike="noStrike">
                <a:solidFill>
                  <a:srgbClr val="000000"/>
                </a:solidFill>
                <a:uFill>
                  <a:solidFill>
                    <a:srgbClr val="ffffff"/>
                  </a:solidFill>
                </a:uFill>
                <a:latin typeface="+mn-lt"/>
                <a:ea typeface="+mn-ea"/>
              </a:rPr>
              <a:t>to the regions to segment,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carefully </a:t>
            </a:r>
            <a:r>
              <a:rPr b="1" lang="en-US" sz="1200" spc="-1" strike="noStrike">
                <a:solidFill>
                  <a:srgbClr val="000000"/>
                </a:solidFill>
                <a:uFill>
                  <a:solidFill>
                    <a:srgbClr val="ffffff"/>
                  </a:solidFill>
                </a:uFill>
                <a:latin typeface="+mn-lt"/>
                <a:ea typeface="+mn-ea"/>
              </a:rPr>
              <a:t>set </a:t>
            </a:r>
            <a:r>
              <a:rPr b="0" lang="en-US" sz="1200" spc="-1" strike="noStrike">
                <a:solidFill>
                  <a:srgbClr val="000000"/>
                </a:solidFill>
                <a:uFill>
                  <a:solidFill>
                    <a:srgbClr val="ffffff"/>
                  </a:solidFill>
                </a:uFill>
                <a:latin typeface="+mn-lt"/>
                <a:ea typeface="+mn-ea"/>
              </a:rPr>
              <a:t>to the </a:t>
            </a:r>
            <a:r>
              <a:rPr b="1" lang="en-US" sz="1200" spc="-1" strike="noStrike">
                <a:solidFill>
                  <a:srgbClr val="000000"/>
                </a:solidFill>
                <a:uFill>
                  <a:solidFill>
                    <a:srgbClr val="ffffff"/>
                  </a:solidFill>
                </a:uFill>
                <a:latin typeface="+mn-lt"/>
                <a:ea typeface="+mn-ea"/>
              </a:rPr>
              <a:t>optimal location </a:t>
            </a:r>
            <a:r>
              <a:rPr b="0" lang="en-US" sz="1200" spc="-1" strike="noStrike">
                <a:solidFill>
                  <a:srgbClr val="000000"/>
                </a:solidFill>
                <a:uFill>
                  <a:solidFill>
                    <a:srgbClr val="ffffff"/>
                  </a:solidFill>
                </a:uFill>
                <a:latin typeface="+mn-lt"/>
                <a:ea typeface="+mn-ea"/>
              </a:rPr>
              <a:t>for the best performance each method can achieve.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the </a:t>
            </a:r>
            <a:r>
              <a:rPr b="1" lang="en-US" sz="1200" spc="-1" strike="noStrike">
                <a:solidFill>
                  <a:srgbClr val="000000"/>
                </a:solidFill>
                <a:uFill>
                  <a:solidFill>
                    <a:srgbClr val="ffffff"/>
                  </a:solidFill>
                </a:uFill>
                <a:latin typeface="+mn-lt"/>
                <a:ea typeface="+mn-ea"/>
              </a:rPr>
              <a:t>performance </a:t>
            </a:r>
            <a:r>
              <a:rPr b="0" lang="en-US" sz="1200" spc="-1" strike="noStrike">
                <a:solidFill>
                  <a:srgbClr val="000000"/>
                </a:solidFill>
                <a:uFill>
                  <a:solidFill>
                    <a:srgbClr val="ffffff"/>
                  </a:solidFill>
                </a:uFill>
                <a:latin typeface="+mn-lt"/>
                <a:ea typeface="+mn-ea"/>
              </a:rPr>
              <a:t>decreases drastically even by a </a:t>
            </a:r>
            <a:r>
              <a:rPr b="1" lang="en-US" sz="1200" spc="-1" strike="noStrike">
                <a:solidFill>
                  <a:srgbClr val="000000"/>
                </a:solidFill>
                <a:uFill>
                  <a:solidFill>
                    <a:srgbClr val="ffffff"/>
                  </a:solidFill>
                </a:uFill>
                <a:latin typeface="+mn-lt"/>
                <a:ea typeface="+mn-ea"/>
              </a:rPr>
              <a:t>small number </a:t>
            </a:r>
            <a:r>
              <a:rPr b="0" lang="en-US" sz="1200" spc="-1" strike="noStrike">
                <a:solidFill>
                  <a:srgbClr val="000000"/>
                </a:solidFill>
                <a:uFill>
                  <a:solidFill>
                    <a:srgbClr val="ffffff"/>
                  </a:solidFill>
                </a:uFill>
                <a:latin typeface="+mn-lt"/>
                <a:ea typeface="+mn-ea"/>
              </a:rPr>
              <a:t>of </a:t>
            </a:r>
            <a:r>
              <a:rPr b="1" lang="en-US" sz="1200" spc="-1" strike="noStrike">
                <a:solidFill>
                  <a:srgbClr val="000000"/>
                </a:solidFill>
                <a:uFill>
                  <a:solidFill>
                    <a:srgbClr val="ffffff"/>
                  </a:solidFill>
                </a:uFill>
                <a:latin typeface="+mn-lt"/>
                <a:ea typeface="+mn-ea"/>
              </a:rPr>
              <a:t>inaccurate labels</a:t>
            </a:r>
            <a:r>
              <a:rPr b="0" lang="en-US" sz="1200" spc="-1" strike="noStrike">
                <a:solidFill>
                  <a:srgbClr val="000000"/>
                </a:solidFill>
                <a:uFill>
                  <a:solidFill>
                    <a:srgbClr val="ffffff"/>
                  </a:solidFill>
                </a:uFill>
                <a:latin typeface="+mn-lt"/>
                <a:ea typeface="+mn-ea"/>
              </a:rPr>
              <a:t>. </a:t>
            </a:r>
            <a:endParaRPr b="0" lang="en-US" sz="2000" spc="-1" strike="noStrike">
              <a:solidFill>
                <a:srgbClr val="000000"/>
              </a:solidFill>
              <a:uFill>
                <a:solidFill>
                  <a:srgbClr val="ffffff"/>
                </a:solidFill>
              </a:uFill>
              <a:latin typeface="Arial"/>
            </a:endParaRPr>
          </a:p>
        </p:txBody>
      </p:sp>
      <p:sp>
        <p:nvSpPr>
          <p:cNvPr id="163" name="CustomShape 2"/>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54CCBF17-A7CC-43BD-A140-CF47FC0CE0D6}" type="slidenum">
              <a:rPr b="0" lang="en-US" sz="1200" spc="-1" strike="noStrike">
                <a:solidFill>
                  <a:srgbClr val="000000"/>
                </a:solidFill>
                <a:uFill>
                  <a:solidFill>
                    <a:srgbClr val="ffffff"/>
                  </a:solidFill>
                </a:uFill>
                <a:latin typeface="+mn-lt"/>
                <a:ea typeface="+mn-ea"/>
              </a:rPr>
              <a:t>1</a:t>
            </a:fld>
            <a:endParaRPr b="0" lang="en-US" sz="1800" spc="-1" strike="noStrike">
              <a:solidFill>
                <a:srgbClr val="000000"/>
              </a:solidFill>
              <a:uFill>
                <a:solidFill>
                  <a:srgbClr val="ffffff"/>
                </a:solidFill>
              </a:uFill>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PlaceHolder 1"/>
          <p:cNvSpPr>
            <a:spLocks noGrp="1"/>
          </p:cNvSpPr>
          <p:nvPr>
            <p:ph type="body"/>
          </p:nvPr>
        </p:nvSpPr>
        <p:spPr>
          <a:xfrm>
            <a:off x="685800" y="4400640"/>
            <a:ext cx="5485680" cy="3599640"/>
          </a:xfrm>
          <a:prstGeom prst="rect">
            <a:avLst/>
          </a:prstGeom>
        </p:spPr>
        <p:txBody>
          <a:bodyPr lIns="0" rIns="0" tIns="0" bIns="0"/>
          <a:p>
            <a:r>
              <a:rPr b="1" lang="en-US" sz="2000" spc="-1" strike="noStrike">
                <a:solidFill>
                  <a:srgbClr val="000000"/>
                </a:solidFill>
                <a:uFill>
                  <a:solidFill>
                    <a:srgbClr val="ffffff"/>
                  </a:solidFill>
                </a:uFill>
                <a:latin typeface="Arial"/>
              </a:rPr>
              <a:t>Disaadvantages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the </a:t>
            </a:r>
            <a:r>
              <a:rPr b="1" lang="en-US" sz="1200" spc="-1" strike="noStrike">
                <a:solidFill>
                  <a:srgbClr val="000000"/>
                </a:solidFill>
                <a:uFill>
                  <a:solidFill>
                    <a:srgbClr val="ffffff"/>
                  </a:solidFill>
                </a:uFill>
                <a:latin typeface="+mn-lt"/>
                <a:ea typeface="+mn-ea"/>
              </a:rPr>
              <a:t>initial labels </a:t>
            </a:r>
            <a:r>
              <a:rPr b="0" lang="en-US" sz="1200" spc="-1" strike="noStrike">
                <a:solidFill>
                  <a:srgbClr val="000000"/>
                </a:solidFill>
                <a:uFill>
                  <a:solidFill>
                    <a:srgbClr val="ffffff"/>
                  </a:solidFill>
                </a:uFill>
                <a:latin typeface="+mn-lt"/>
                <a:ea typeface="+mn-ea"/>
              </a:rPr>
              <a:t>should thus be </a:t>
            </a:r>
            <a:r>
              <a:rPr b="1" lang="en-US" sz="1200" spc="-1" strike="noStrike">
                <a:solidFill>
                  <a:srgbClr val="000000"/>
                </a:solidFill>
                <a:uFill>
                  <a:solidFill>
                    <a:srgbClr val="ffffff"/>
                  </a:solidFill>
                </a:uFill>
                <a:latin typeface="+mn-lt"/>
                <a:ea typeface="+mn-ea"/>
              </a:rPr>
              <a:t>inliers</a:t>
            </a:r>
            <a:r>
              <a:rPr b="0" lang="en-US" sz="1200" spc="-1" strike="noStrike">
                <a:solidFill>
                  <a:srgbClr val="000000"/>
                </a:solidFill>
                <a:uFill>
                  <a:solidFill>
                    <a:srgbClr val="ffffff"/>
                  </a:solidFill>
                </a:uFill>
                <a:latin typeface="+mn-lt"/>
                <a:ea typeface="+mn-ea"/>
              </a:rPr>
              <a:t>,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they are correctly </a:t>
            </a:r>
            <a:r>
              <a:rPr b="1" lang="en-US" sz="1200" spc="-1" strike="noStrike">
                <a:solidFill>
                  <a:srgbClr val="000000"/>
                </a:solidFill>
                <a:uFill>
                  <a:solidFill>
                    <a:srgbClr val="ffffff"/>
                  </a:solidFill>
                </a:uFill>
                <a:latin typeface="+mn-lt"/>
                <a:ea typeface="+mn-ea"/>
              </a:rPr>
              <a:t>assigned </a:t>
            </a:r>
            <a:r>
              <a:rPr b="0" lang="en-US" sz="1200" spc="-1" strike="noStrike">
                <a:solidFill>
                  <a:srgbClr val="000000"/>
                </a:solidFill>
                <a:uFill>
                  <a:solidFill>
                    <a:srgbClr val="ffffff"/>
                  </a:solidFill>
                </a:uFill>
                <a:latin typeface="+mn-lt"/>
                <a:ea typeface="+mn-ea"/>
              </a:rPr>
              <a:t>to the regions to segment,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carefully </a:t>
            </a:r>
            <a:r>
              <a:rPr b="1" lang="en-US" sz="1200" spc="-1" strike="noStrike">
                <a:solidFill>
                  <a:srgbClr val="000000"/>
                </a:solidFill>
                <a:uFill>
                  <a:solidFill>
                    <a:srgbClr val="ffffff"/>
                  </a:solidFill>
                </a:uFill>
                <a:latin typeface="+mn-lt"/>
                <a:ea typeface="+mn-ea"/>
              </a:rPr>
              <a:t>set </a:t>
            </a:r>
            <a:r>
              <a:rPr b="0" lang="en-US" sz="1200" spc="-1" strike="noStrike">
                <a:solidFill>
                  <a:srgbClr val="000000"/>
                </a:solidFill>
                <a:uFill>
                  <a:solidFill>
                    <a:srgbClr val="ffffff"/>
                  </a:solidFill>
                </a:uFill>
                <a:latin typeface="+mn-lt"/>
                <a:ea typeface="+mn-ea"/>
              </a:rPr>
              <a:t>to the </a:t>
            </a:r>
            <a:r>
              <a:rPr b="1" lang="en-US" sz="1200" spc="-1" strike="noStrike">
                <a:solidFill>
                  <a:srgbClr val="000000"/>
                </a:solidFill>
                <a:uFill>
                  <a:solidFill>
                    <a:srgbClr val="ffffff"/>
                  </a:solidFill>
                </a:uFill>
                <a:latin typeface="+mn-lt"/>
                <a:ea typeface="+mn-ea"/>
              </a:rPr>
              <a:t>optimal location </a:t>
            </a:r>
            <a:r>
              <a:rPr b="0" lang="en-US" sz="1200" spc="-1" strike="noStrike">
                <a:solidFill>
                  <a:srgbClr val="000000"/>
                </a:solidFill>
                <a:uFill>
                  <a:solidFill>
                    <a:srgbClr val="ffffff"/>
                  </a:solidFill>
                </a:uFill>
                <a:latin typeface="+mn-lt"/>
                <a:ea typeface="+mn-ea"/>
              </a:rPr>
              <a:t>for the best performance each method can achieve.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the </a:t>
            </a:r>
            <a:r>
              <a:rPr b="1" lang="en-US" sz="1200" spc="-1" strike="noStrike">
                <a:solidFill>
                  <a:srgbClr val="000000"/>
                </a:solidFill>
                <a:uFill>
                  <a:solidFill>
                    <a:srgbClr val="ffffff"/>
                  </a:solidFill>
                </a:uFill>
                <a:latin typeface="+mn-lt"/>
                <a:ea typeface="+mn-ea"/>
              </a:rPr>
              <a:t>performance </a:t>
            </a:r>
            <a:r>
              <a:rPr b="0" lang="en-US" sz="1200" spc="-1" strike="noStrike">
                <a:solidFill>
                  <a:srgbClr val="000000"/>
                </a:solidFill>
                <a:uFill>
                  <a:solidFill>
                    <a:srgbClr val="ffffff"/>
                  </a:solidFill>
                </a:uFill>
                <a:latin typeface="+mn-lt"/>
                <a:ea typeface="+mn-ea"/>
              </a:rPr>
              <a:t>decreases drastically even by a </a:t>
            </a:r>
            <a:r>
              <a:rPr b="1" lang="en-US" sz="1200" spc="-1" strike="noStrike">
                <a:solidFill>
                  <a:srgbClr val="000000"/>
                </a:solidFill>
                <a:uFill>
                  <a:solidFill>
                    <a:srgbClr val="ffffff"/>
                  </a:solidFill>
                </a:uFill>
                <a:latin typeface="+mn-lt"/>
                <a:ea typeface="+mn-ea"/>
              </a:rPr>
              <a:t>small number </a:t>
            </a:r>
            <a:r>
              <a:rPr b="0" lang="en-US" sz="1200" spc="-1" strike="noStrike">
                <a:solidFill>
                  <a:srgbClr val="000000"/>
                </a:solidFill>
                <a:uFill>
                  <a:solidFill>
                    <a:srgbClr val="ffffff"/>
                  </a:solidFill>
                </a:uFill>
                <a:latin typeface="+mn-lt"/>
                <a:ea typeface="+mn-ea"/>
              </a:rPr>
              <a:t>of </a:t>
            </a:r>
            <a:r>
              <a:rPr b="1" lang="en-US" sz="1200" spc="-1" strike="noStrike">
                <a:solidFill>
                  <a:srgbClr val="000000"/>
                </a:solidFill>
                <a:uFill>
                  <a:solidFill>
                    <a:srgbClr val="ffffff"/>
                  </a:solidFill>
                </a:uFill>
                <a:latin typeface="+mn-lt"/>
                <a:ea typeface="+mn-ea"/>
              </a:rPr>
              <a:t>inaccurate labels</a:t>
            </a:r>
            <a:r>
              <a:rPr b="0" lang="en-US" sz="1200" spc="-1" strike="noStrike">
                <a:solidFill>
                  <a:srgbClr val="000000"/>
                </a:solidFill>
                <a:uFill>
                  <a:solidFill>
                    <a:srgbClr val="ffffff"/>
                  </a:solidFill>
                </a:uFill>
                <a:latin typeface="+mn-lt"/>
                <a:ea typeface="+mn-ea"/>
              </a:rPr>
              <a:t>. </a:t>
            </a:r>
            <a:endParaRPr b="0" lang="en-US" sz="2000" spc="-1" strike="noStrike">
              <a:solidFill>
                <a:srgbClr val="000000"/>
              </a:solidFill>
              <a:uFill>
                <a:solidFill>
                  <a:srgbClr val="ffffff"/>
                </a:solidFill>
              </a:uFill>
              <a:latin typeface="Arial"/>
            </a:endParaRPr>
          </a:p>
        </p:txBody>
      </p:sp>
      <p:sp>
        <p:nvSpPr>
          <p:cNvPr id="165" name="CustomShape 2"/>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F95D075B-D5BE-486D-B9DA-54D60EAF3E13}" type="slidenum">
              <a:rPr b="0" lang="en-US" sz="1200" spc="-1" strike="noStrike">
                <a:solidFill>
                  <a:srgbClr val="000000"/>
                </a:solidFill>
                <a:uFill>
                  <a:solidFill>
                    <a:srgbClr val="ffffff"/>
                  </a:solidFill>
                </a:uFill>
                <a:latin typeface="+mn-lt"/>
                <a:ea typeface="+mn-ea"/>
              </a:rPr>
              <a:t>1</a:t>
            </a:fld>
            <a:endParaRPr b="0" lang="en-US" sz="1800" spc="-1" strike="noStrike">
              <a:solidFill>
                <a:srgbClr val="000000"/>
              </a:solidFill>
              <a:uFill>
                <a:solidFill>
                  <a:srgbClr val="ffffff"/>
                </a:solidFill>
              </a:uFill>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PlaceHolder 1"/>
          <p:cNvSpPr>
            <a:spLocks noGrp="1"/>
          </p:cNvSpPr>
          <p:nvPr>
            <p:ph type="body"/>
          </p:nvPr>
        </p:nvSpPr>
        <p:spPr>
          <a:xfrm>
            <a:off x="685800" y="4400640"/>
            <a:ext cx="5485680" cy="3599640"/>
          </a:xfrm>
          <a:prstGeom prst="rect">
            <a:avLst/>
          </a:prstGeom>
        </p:spPr>
        <p:txBody>
          <a:bodyPr lIns="0" rIns="0" tIns="0" bIns="0"/>
          <a:p>
            <a:r>
              <a:rPr b="1" lang="en-US" sz="2000" spc="-1" strike="noStrike">
                <a:solidFill>
                  <a:srgbClr val="000000"/>
                </a:solidFill>
                <a:uFill>
                  <a:solidFill>
                    <a:srgbClr val="ffffff"/>
                  </a:solidFill>
                </a:uFill>
                <a:latin typeface="Arial"/>
              </a:rPr>
              <a:t>Disaadvantages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the </a:t>
            </a:r>
            <a:r>
              <a:rPr b="1" lang="en-US" sz="1200" spc="-1" strike="noStrike">
                <a:solidFill>
                  <a:srgbClr val="000000"/>
                </a:solidFill>
                <a:uFill>
                  <a:solidFill>
                    <a:srgbClr val="ffffff"/>
                  </a:solidFill>
                </a:uFill>
                <a:latin typeface="+mn-lt"/>
                <a:ea typeface="+mn-ea"/>
              </a:rPr>
              <a:t>initial labels </a:t>
            </a:r>
            <a:r>
              <a:rPr b="0" lang="en-US" sz="1200" spc="-1" strike="noStrike">
                <a:solidFill>
                  <a:srgbClr val="000000"/>
                </a:solidFill>
                <a:uFill>
                  <a:solidFill>
                    <a:srgbClr val="ffffff"/>
                  </a:solidFill>
                </a:uFill>
                <a:latin typeface="+mn-lt"/>
                <a:ea typeface="+mn-ea"/>
              </a:rPr>
              <a:t>should thus be </a:t>
            </a:r>
            <a:r>
              <a:rPr b="1" lang="en-US" sz="1200" spc="-1" strike="noStrike">
                <a:solidFill>
                  <a:srgbClr val="000000"/>
                </a:solidFill>
                <a:uFill>
                  <a:solidFill>
                    <a:srgbClr val="ffffff"/>
                  </a:solidFill>
                </a:uFill>
                <a:latin typeface="+mn-lt"/>
                <a:ea typeface="+mn-ea"/>
              </a:rPr>
              <a:t>inliers</a:t>
            </a:r>
            <a:r>
              <a:rPr b="0" lang="en-US" sz="1200" spc="-1" strike="noStrike">
                <a:solidFill>
                  <a:srgbClr val="000000"/>
                </a:solidFill>
                <a:uFill>
                  <a:solidFill>
                    <a:srgbClr val="ffffff"/>
                  </a:solidFill>
                </a:uFill>
                <a:latin typeface="+mn-lt"/>
                <a:ea typeface="+mn-ea"/>
              </a:rPr>
              <a:t>,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they are correctly </a:t>
            </a:r>
            <a:r>
              <a:rPr b="1" lang="en-US" sz="1200" spc="-1" strike="noStrike">
                <a:solidFill>
                  <a:srgbClr val="000000"/>
                </a:solidFill>
                <a:uFill>
                  <a:solidFill>
                    <a:srgbClr val="ffffff"/>
                  </a:solidFill>
                </a:uFill>
                <a:latin typeface="+mn-lt"/>
                <a:ea typeface="+mn-ea"/>
              </a:rPr>
              <a:t>assigned </a:t>
            </a:r>
            <a:r>
              <a:rPr b="0" lang="en-US" sz="1200" spc="-1" strike="noStrike">
                <a:solidFill>
                  <a:srgbClr val="000000"/>
                </a:solidFill>
                <a:uFill>
                  <a:solidFill>
                    <a:srgbClr val="ffffff"/>
                  </a:solidFill>
                </a:uFill>
                <a:latin typeface="+mn-lt"/>
                <a:ea typeface="+mn-ea"/>
              </a:rPr>
              <a:t>to the regions to segment,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carefully </a:t>
            </a:r>
            <a:r>
              <a:rPr b="1" lang="en-US" sz="1200" spc="-1" strike="noStrike">
                <a:solidFill>
                  <a:srgbClr val="000000"/>
                </a:solidFill>
                <a:uFill>
                  <a:solidFill>
                    <a:srgbClr val="ffffff"/>
                  </a:solidFill>
                </a:uFill>
                <a:latin typeface="+mn-lt"/>
                <a:ea typeface="+mn-ea"/>
              </a:rPr>
              <a:t>set </a:t>
            </a:r>
            <a:r>
              <a:rPr b="0" lang="en-US" sz="1200" spc="-1" strike="noStrike">
                <a:solidFill>
                  <a:srgbClr val="000000"/>
                </a:solidFill>
                <a:uFill>
                  <a:solidFill>
                    <a:srgbClr val="ffffff"/>
                  </a:solidFill>
                </a:uFill>
                <a:latin typeface="+mn-lt"/>
                <a:ea typeface="+mn-ea"/>
              </a:rPr>
              <a:t>to the </a:t>
            </a:r>
            <a:r>
              <a:rPr b="1" lang="en-US" sz="1200" spc="-1" strike="noStrike">
                <a:solidFill>
                  <a:srgbClr val="000000"/>
                </a:solidFill>
                <a:uFill>
                  <a:solidFill>
                    <a:srgbClr val="ffffff"/>
                  </a:solidFill>
                </a:uFill>
                <a:latin typeface="+mn-lt"/>
                <a:ea typeface="+mn-ea"/>
              </a:rPr>
              <a:t>optimal location </a:t>
            </a:r>
            <a:r>
              <a:rPr b="0" lang="en-US" sz="1200" spc="-1" strike="noStrike">
                <a:solidFill>
                  <a:srgbClr val="000000"/>
                </a:solidFill>
                <a:uFill>
                  <a:solidFill>
                    <a:srgbClr val="ffffff"/>
                  </a:solidFill>
                </a:uFill>
                <a:latin typeface="+mn-lt"/>
                <a:ea typeface="+mn-ea"/>
              </a:rPr>
              <a:t>for the best performance each method can achieve.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the </a:t>
            </a:r>
            <a:r>
              <a:rPr b="1" lang="en-US" sz="1200" spc="-1" strike="noStrike">
                <a:solidFill>
                  <a:srgbClr val="000000"/>
                </a:solidFill>
                <a:uFill>
                  <a:solidFill>
                    <a:srgbClr val="ffffff"/>
                  </a:solidFill>
                </a:uFill>
                <a:latin typeface="+mn-lt"/>
                <a:ea typeface="+mn-ea"/>
              </a:rPr>
              <a:t>performance </a:t>
            </a:r>
            <a:r>
              <a:rPr b="0" lang="en-US" sz="1200" spc="-1" strike="noStrike">
                <a:solidFill>
                  <a:srgbClr val="000000"/>
                </a:solidFill>
                <a:uFill>
                  <a:solidFill>
                    <a:srgbClr val="ffffff"/>
                  </a:solidFill>
                </a:uFill>
                <a:latin typeface="+mn-lt"/>
                <a:ea typeface="+mn-ea"/>
              </a:rPr>
              <a:t>decreases drastically even by a </a:t>
            </a:r>
            <a:r>
              <a:rPr b="1" lang="en-US" sz="1200" spc="-1" strike="noStrike">
                <a:solidFill>
                  <a:srgbClr val="000000"/>
                </a:solidFill>
                <a:uFill>
                  <a:solidFill>
                    <a:srgbClr val="ffffff"/>
                  </a:solidFill>
                </a:uFill>
                <a:latin typeface="+mn-lt"/>
                <a:ea typeface="+mn-ea"/>
              </a:rPr>
              <a:t>small number </a:t>
            </a:r>
            <a:r>
              <a:rPr b="0" lang="en-US" sz="1200" spc="-1" strike="noStrike">
                <a:solidFill>
                  <a:srgbClr val="000000"/>
                </a:solidFill>
                <a:uFill>
                  <a:solidFill>
                    <a:srgbClr val="ffffff"/>
                  </a:solidFill>
                </a:uFill>
                <a:latin typeface="+mn-lt"/>
                <a:ea typeface="+mn-ea"/>
              </a:rPr>
              <a:t>of </a:t>
            </a:r>
            <a:r>
              <a:rPr b="1" lang="en-US" sz="1200" spc="-1" strike="noStrike">
                <a:solidFill>
                  <a:srgbClr val="000000"/>
                </a:solidFill>
                <a:uFill>
                  <a:solidFill>
                    <a:srgbClr val="ffffff"/>
                  </a:solidFill>
                </a:uFill>
                <a:latin typeface="+mn-lt"/>
                <a:ea typeface="+mn-ea"/>
              </a:rPr>
              <a:t>inaccurate labels</a:t>
            </a:r>
            <a:r>
              <a:rPr b="0" lang="en-US" sz="1200" spc="-1" strike="noStrike">
                <a:solidFill>
                  <a:srgbClr val="000000"/>
                </a:solidFill>
                <a:uFill>
                  <a:solidFill>
                    <a:srgbClr val="ffffff"/>
                  </a:solidFill>
                </a:uFill>
                <a:latin typeface="+mn-lt"/>
                <a:ea typeface="+mn-ea"/>
              </a:rPr>
              <a:t>. </a:t>
            </a:r>
            <a:endParaRPr b="0" lang="en-US" sz="2000" spc="-1" strike="noStrike">
              <a:solidFill>
                <a:srgbClr val="000000"/>
              </a:solidFill>
              <a:uFill>
                <a:solidFill>
                  <a:srgbClr val="ffffff"/>
                </a:solidFill>
              </a:uFill>
              <a:latin typeface="Arial"/>
            </a:endParaRPr>
          </a:p>
        </p:txBody>
      </p:sp>
      <p:sp>
        <p:nvSpPr>
          <p:cNvPr id="167" name="CustomShape 2"/>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DC371108-F901-4001-A671-0BE5AB53A2C9}" type="slidenum">
              <a:rPr b="0" lang="en-US" sz="1200" spc="-1" strike="noStrike">
                <a:solidFill>
                  <a:srgbClr val="000000"/>
                </a:solidFill>
                <a:uFill>
                  <a:solidFill>
                    <a:srgbClr val="ffffff"/>
                  </a:solidFill>
                </a:uFill>
                <a:latin typeface="+mn-lt"/>
                <a:ea typeface="+mn-ea"/>
              </a:rPr>
              <a:t>1</a:t>
            </a:fld>
            <a:endParaRPr b="0" lang="en-US" sz="1800" spc="-1" strike="noStrike">
              <a:solidFill>
                <a:srgbClr val="000000"/>
              </a:solidFill>
              <a:uFill>
                <a:solidFill>
                  <a:srgbClr val="ffffff"/>
                </a:solidFill>
              </a:uFill>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PlaceHolder 1"/>
          <p:cNvSpPr>
            <a:spLocks noGrp="1"/>
          </p:cNvSpPr>
          <p:nvPr>
            <p:ph type="body"/>
          </p:nvPr>
        </p:nvSpPr>
        <p:spPr>
          <a:xfrm>
            <a:off x="685800" y="4400640"/>
            <a:ext cx="5485680" cy="3599640"/>
          </a:xfrm>
          <a:prstGeom prst="rect">
            <a:avLst/>
          </a:prstGeom>
        </p:spPr>
        <p:txBody>
          <a:bodyPr lIns="0" rIns="0" tIns="0" bIns="0"/>
          <a:p>
            <a:r>
              <a:rPr b="1" lang="en-US" sz="2000" spc="-1" strike="noStrike">
                <a:solidFill>
                  <a:srgbClr val="000000"/>
                </a:solidFill>
                <a:uFill>
                  <a:solidFill>
                    <a:srgbClr val="ffffff"/>
                  </a:solidFill>
                </a:uFill>
                <a:latin typeface="Arial"/>
              </a:rPr>
              <a:t>Disaadvantages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the </a:t>
            </a:r>
            <a:r>
              <a:rPr b="1" lang="en-US" sz="1200" spc="-1" strike="noStrike">
                <a:solidFill>
                  <a:srgbClr val="000000"/>
                </a:solidFill>
                <a:uFill>
                  <a:solidFill>
                    <a:srgbClr val="ffffff"/>
                  </a:solidFill>
                </a:uFill>
                <a:latin typeface="+mn-lt"/>
                <a:ea typeface="+mn-ea"/>
              </a:rPr>
              <a:t>initial labels </a:t>
            </a:r>
            <a:r>
              <a:rPr b="0" lang="en-US" sz="1200" spc="-1" strike="noStrike">
                <a:solidFill>
                  <a:srgbClr val="000000"/>
                </a:solidFill>
                <a:uFill>
                  <a:solidFill>
                    <a:srgbClr val="ffffff"/>
                  </a:solidFill>
                </a:uFill>
                <a:latin typeface="+mn-lt"/>
                <a:ea typeface="+mn-ea"/>
              </a:rPr>
              <a:t>should thus be </a:t>
            </a:r>
            <a:r>
              <a:rPr b="1" lang="en-US" sz="1200" spc="-1" strike="noStrike">
                <a:solidFill>
                  <a:srgbClr val="000000"/>
                </a:solidFill>
                <a:uFill>
                  <a:solidFill>
                    <a:srgbClr val="ffffff"/>
                  </a:solidFill>
                </a:uFill>
                <a:latin typeface="+mn-lt"/>
                <a:ea typeface="+mn-ea"/>
              </a:rPr>
              <a:t>inliers</a:t>
            </a:r>
            <a:r>
              <a:rPr b="0" lang="en-US" sz="1200" spc="-1" strike="noStrike">
                <a:solidFill>
                  <a:srgbClr val="000000"/>
                </a:solidFill>
                <a:uFill>
                  <a:solidFill>
                    <a:srgbClr val="ffffff"/>
                  </a:solidFill>
                </a:uFill>
                <a:latin typeface="+mn-lt"/>
                <a:ea typeface="+mn-ea"/>
              </a:rPr>
              <a:t>,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they are correctly </a:t>
            </a:r>
            <a:r>
              <a:rPr b="1" lang="en-US" sz="1200" spc="-1" strike="noStrike">
                <a:solidFill>
                  <a:srgbClr val="000000"/>
                </a:solidFill>
                <a:uFill>
                  <a:solidFill>
                    <a:srgbClr val="ffffff"/>
                  </a:solidFill>
                </a:uFill>
                <a:latin typeface="+mn-lt"/>
                <a:ea typeface="+mn-ea"/>
              </a:rPr>
              <a:t>assigned </a:t>
            </a:r>
            <a:r>
              <a:rPr b="0" lang="en-US" sz="1200" spc="-1" strike="noStrike">
                <a:solidFill>
                  <a:srgbClr val="000000"/>
                </a:solidFill>
                <a:uFill>
                  <a:solidFill>
                    <a:srgbClr val="ffffff"/>
                  </a:solidFill>
                </a:uFill>
                <a:latin typeface="+mn-lt"/>
                <a:ea typeface="+mn-ea"/>
              </a:rPr>
              <a:t>to the regions to segment,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carefully </a:t>
            </a:r>
            <a:r>
              <a:rPr b="1" lang="en-US" sz="1200" spc="-1" strike="noStrike">
                <a:solidFill>
                  <a:srgbClr val="000000"/>
                </a:solidFill>
                <a:uFill>
                  <a:solidFill>
                    <a:srgbClr val="ffffff"/>
                  </a:solidFill>
                </a:uFill>
                <a:latin typeface="+mn-lt"/>
                <a:ea typeface="+mn-ea"/>
              </a:rPr>
              <a:t>set </a:t>
            </a:r>
            <a:r>
              <a:rPr b="0" lang="en-US" sz="1200" spc="-1" strike="noStrike">
                <a:solidFill>
                  <a:srgbClr val="000000"/>
                </a:solidFill>
                <a:uFill>
                  <a:solidFill>
                    <a:srgbClr val="ffffff"/>
                  </a:solidFill>
                </a:uFill>
                <a:latin typeface="+mn-lt"/>
                <a:ea typeface="+mn-ea"/>
              </a:rPr>
              <a:t>to the </a:t>
            </a:r>
            <a:r>
              <a:rPr b="1" lang="en-US" sz="1200" spc="-1" strike="noStrike">
                <a:solidFill>
                  <a:srgbClr val="000000"/>
                </a:solidFill>
                <a:uFill>
                  <a:solidFill>
                    <a:srgbClr val="ffffff"/>
                  </a:solidFill>
                </a:uFill>
                <a:latin typeface="+mn-lt"/>
                <a:ea typeface="+mn-ea"/>
              </a:rPr>
              <a:t>optimal location </a:t>
            </a:r>
            <a:r>
              <a:rPr b="0" lang="en-US" sz="1200" spc="-1" strike="noStrike">
                <a:solidFill>
                  <a:srgbClr val="000000"/>
                </a:solidFill>
                <a:uFill>
                  <a:solidFill>
                    <a:srgbClr val="ffffff"/>
                  </a:solidFill>
                </a:uFill>
                <a:latin typeface="+mn-lt"/>
                <a:ea typeface="+mn-ea"/>
              </a:rPr>
              <a:t>for the best performance each method can achieve.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the </a:t>
            </a:r>
            <a:r>
              <a:rPr b="1" lang="en-US" sz="1200" spc="-1" strike="noStrike">
                <a:solidFill>
                  <a:srgbClr val="000000"/>
                </a:solidFill>
                <a:uFill>
                  <a:solidFill>
                    <a:srgbClr val="ffffff"/>
                  </a:solidFill>
                </a:uFill>
                <a:latin typeface="+mn-lt"/>
                <a:ea typeface="+mn-ea"/>
              </a:rPr>
              <a:t>performance </a:t>
            </a:r>
            <a:r>
              <a:rPr b="0" lang="en-US" sz="1200" spc="-1" strike="noStrike">
                <a:solidFill>
                  <a:srgbClr val="000000"/>
                </a:solidFill>
                <a:uFill>
                  <a:solidFill>
                    <a:srgbClr val="ffffff"/>
                  </a:solidFill>
                </a:uFill>
                <a:latin typeface="+mn-lt"/>
                <a:ea typeface="+mn-ea"/>
              </a:rPr>
              <a:t>decreases drastically even by a </a:t>
            </a:r>
            <a:r>
              <a:rPr b="1" lang="en-US" sz="1200" spc="-1" strike="noStrike">
                <a:solidFill>
                  <a:srgbClr val="000000"/>
                </a:solidFill>
                <a:uFill>
                  <a:solidFill>
                    <a:srgbClr val="ffffff"/>
                  </a:solidFill>
                </a:uFill>
                <a:latin typeface="+mn-lt"/>
                <a:ea typeface="+mn-ea"/>
              </a:rPr>
              <a:t>small number </a:t>
            </a:r>
            <a:r>
              <a:rPr b="0" lang="en-US" sz="1200" spc="-1" strike="noStrike">
                <a:solidFill>
                  <a:srgbClr val="000000"/>
                </a:solidFill>
                <a:uFill>
                  <a:solidFill>
                    <a:srgbClr val="ffffff"/>
                  </a:solidFill>
                </a:uFill>
                <a:latin typeface="+mn-lt"/>
                <a:ea typeface="+mn-ea"/>
              </a:rPr>
              <a:t>of </a:t>
            </a:r>
            <a:r>
              <a:rPr b="1" lang="en-US" sz="1200" spc="-1" strike="noStrike">
                <a:solidFill>
                  <a:srgbClr val="000000"/>
                </a:solidFill>
                <a:uFill>
                  <a:solidFill>
                    <a:srgbClr val="ffffff"/>
                  </a:solidFill>
                </a:uFill>
                <a:latin typeface="+mn-lt"/>
                <a:ea typeface="+mn-ea"/>
              </a:rPr>
              <a:t>inaccurate labels</a:t>
            </a:r>
            <a:r>
              <a:rPr b="0" lang="en-US" sz="1200" spc="-1" strike="noStrike">
                <a:solidFill>
                  <a:srgbClr val="000000"/>
                </a:solidFill>
                <a:uFill>
                  <a:solidFill>
                    <a:srgbClr val="ffffff"/>
                  </a:solidFill>
                </a:uFill>
                <a:latin typeface="+mn-lt"/>
                <a:ea typeface="+mn-ea"/>
              </a:rPr>
              <a:t>. </a:t>
            </a:r>
            <a:endParaRPr b="0" lang="en-US" sz="2000" spc="-1" strike="noStrike">
              <a:solidFill>
                <a:srgbClr val="000000"/>
              </a:solidFill>
              <a:uFill>
                <a:solidFill>
                  <a:srgbClr val="ffffff"/>
                </a:solidFill>
              </a:uFill>
              <a:latin typeface="Arial"/>
            </a:endParaRPr>
          </a:p>
        </p:txBody>
      </p:sp>
      <p:sp>
        <p:nvSpPr>
          <p:cNvPr id="169" name="CustomShape 2"/>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799763DB-6209-49B8-A851-9822B221F898}" type="slidenum">
              <a:rPr b="0" lang="en-US" sz="1200" spc="-1" strike="noStrike">
                <a:solidFill>
                  <a:srgbClr val="000000"/>
                </a:solidFill>
                <a:uFill>
                  <a:solidFill>
                    <a:srgbClr val="ffffff"/>
                  </a:solidFill>
                </a:uFill>
                <a:latin typeface="+mn-lt"/>
                <a:ea typeface="+mn-ea"/>
              </a:rPr>
              <a:t>1</a:t>
            </a:fld>
            <a:endParaRPr b="0" lang="en-US" sz="1800" spc="-1" strike="noStrike">
              <a:solidFill>
                <a:srgbClr val="000000"/>
              </a:solidFill>
              <a:uFill>
                <a:solidFill>
                  <a:srgbClr val="ffffff"/>
                </a:solidFill>
              </a:uFill>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PlaceHolder 1"/>
          <p:cNvSpPr>
            <a:spLocks noGrp="1"/>
          </p:cNvSpPr>
          <p:nvPr>
            <p:ph type="body"/>
          </p:nvPr>
        </p:nvSpPr>
        <p:spPr>
          <a:xfrm>
            <a:off x="685800" y="4400640"/>
            <a:ext cx="5485680" cy="3599640"/>
          </a:xfrm>
          <a:prstGeom prst="rect">
            <a:avLst/>
          </a:prstGeom>
        </p:spPr>
        <p:txBody>
          <a:bodyPr lIns="0" rIns="0" tIns="0" bIns="0"/>
          <a:p>
            <a:r>
              <a:rPr b="1" lang="en-US" sz="2000" spc="-1" strike="noStrike">
                <a:solidFill>
                  <a:srgbClr val="000000"/>
                </a:solidFill>
                <a:uFill>
                  <a:solidFill>
                    <a:srgbClr val="ffffff"/>
                  </a:solidFill>
                </a:uFill>
                <a:latin typeface="Arial"/>
              </a:rPr>
              <a:t>Disaadvantages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the </a:t>
            </a:r>
            <a:r>
              <a:rPr b="1" lang="en-US" sz="1200" spc="-1" strike="noStrike">
                <a:solidFill>
                  <a:srgbClr val="000000"/>
                </a:solidFill>
                <a:uFill>
                  <a:solidFill>
                    <a:srgbClr val="ffffff"/>
                  </a:solidFill>
                </a:uFill>
                <a:latin typeface="+mn-lt"/>
                <a:ea typeface="+mn-ea"/>
              </a:rPr>
              <a:t>initial labels </a:t>
            </a:r>
            <a:r>
              <a:rPr b="0" lang="en-US" sz="1200" spc="-1" strike="noStrike">
                <a:solidFill>
                  <a:srgbClr val="000000"/>
                </a:solidFill>
                <a:uFill>
                  <a:solidFill>
                    <a:srgbClr val="ffffff"/>
                  </a:solidFill>
                </a:uFill>
                <a:latin typeface="+mn-lt"/>
                <a:ea typeface="+mn-ea"/>
              </a:rPr>
              <a:t>should thus be </a:t>
            </a:r>
            <a:r>
              <a:rPr b="1" lang="en-US" sz="1200" spc="-1" strike="noStrike">
                <a:solidFill>
                  <a:srgbClr val="000000"/>
                </a:solidFill>
                <a:uFill>
                  <a:solidFill>
                    <a:srgbClr val="ffffff"/>
                  </a:solidFill>
                </a:uFill>
                <a:latin typeface="+mn-lt"/>
                <a:ea typeface="+mn-ea"/>
              </a:rPr>
              <a:t>inliers</a:t>
            </a:r>
            <a:r>
              <a:rPr b="0" lang="en-US" sz="1200" spc="-1" strike="noStrike">
                <a:solidFill>
                  <a:srgbClr val="000000"/>
                </a:solidFill>
                <a:uFill>
                  <a:solidFill>
                    <a:srgbClr val="ffffff"/>
                  </a:solidFill>
                </a:uFill>
                <a:latin typeface="+mn-lt"/>
                <a:ea typeface="+mn-ea"/>
              </a:rPr>
              <a:t>,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they are correctly </a:t>
            </a:r>
            <a:r>
              <a:rPr b="1" lang="en-US" sz="1200" spc="-1" strike="noStrike">
                <a:solidFill>
                  <a:srgbClr val="000000"/>
                </a:solidFill>
                <a:uFill>
                  <a:solidFill>
                    <a:srgbClr val="ffffff"/>
                  </a:solidFill>
                </a:uFill>
                <a:latin typeface="+mn-lt"/>
                <a:ea typeface="+mn-ea"/>
              </a:rPr>
              <a:t>assigned </a:t>
            </a:r>
            <a:r>
              <a:rPr b="0" lang="en-US" sz="1200" spc="-1" strike="noStrike">
                <a:solidFill>
                  <a:srgbClr val="000000"/>
                </a:solidFill>
                <a:uFill>
                  <a:solidFill>
                    <a:srgbClr val="ffffff"/>
                  </a:solidFill>
                </a:uFill>
                <a:latin typeface="+mn-lt"/>
                <a:ea typeface="+mn-ea"/>
              </a:rPr>
              <a:t>to the regions to segment,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carefully </a:t>
            </a:r>
            <a:r>
              <a:rPr b="1" lang="en-US" sz="1200" spc="-1" strike="noStrike">
                <a:solidFill>
                  <a:srgbClr val="000000"/>
                </a:solidFill>
                <a:uFill>
                  <a:solidFill>
                    <a:srgbClr val="ffffff"/>
                  </a:solidFill>
                </a:uFill>
                <a:latin typeface="+mn-lt"/>
                <a:ea typeface="+mn-ea"/>
              </a:rPr>
              <a:t>set </a:t>
            </a:r>
            <a:r>
              <a:rPr b="0" lang="en-US" sz="1200" spc="-1" strike="noStrike">
                <a:solidFill>
                  <a:srgbClr val="000000"/>
                </a:solidFill>
                <a:uFill>
                  <a:solidFill>
                    <a:srgbClr val="ffffff"/>
                  </a:solidFill>
                </a:uFill>
                <a:latin typeface="+mn-lt"/>
                <a:ea typeface="+mn-ea"/>
              </a:rPr>
              <a:t>to the </a:t>
            </a:r>
            <a:r>
              <a:rPr b="1" lang="en-US" sz="1200" spc="-1" strike="noStrike">
                <a:solidFill>
                  <a:srgbClr val="000000"/>
                </a:solidFill>
                <a:uFill>
                  <a:solidFill>
                    <a:srgbClr val="ffffff"/>
                  </a:solidFill>
                </a:uFill>
                <a:latin typeface="+mn-lt"/>
                <a:ea typeface="+mn-ea"/>
              </a:rPr>
              <a:t>optimal location </a:t>
            </a:r>
            <a:r>
              <a:rPr b="0" lang="en-US" sz="1200" spc="-1" strike="noStrike">
                <a:solidFill>
                  <a:srgbClr val="000000"/>
                </a:solidFill>
                <a:uFill>
                  <a:solidFill>
                    <a:srgbClr val="ffffff"/>
                  </a:solidFill>
                </a:uFill>
                <a:latin typeface="+mn-lt"/>
                <a:ea typeface="+mn-ea"/>
              </a:rPr>
              <a:t>for the best performance each method can achieve.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the </a:t>
            </a:r>
            <a:r>
              <a:rPr b="1" lang="en-US" sz="1200" spc="-1" strike="noStrike">
                <a:solidFill>
                  <a:srgbClr val="000000"/>
                </a:solidFill>
                <a:uFill>
                  <a:solidFill>
                    <a:srgbClr val="ffffff"/>
                  </a:solidFill>
                </a:uFill>
                <a:latin typeface="+mn-lt"/>
                <a:ea typeface="+mn-ea"/>
              </a:rPr>
              <a:t>performance </a:t>
            </a:r>
            <a:r>
              <a:rPr b="0" lang="en-US" sz="1200" spc="-1" strike="noStrike">
                <a:solidFill>
                  <a:srgbClr val="000000"/>
                </a:solidFill>
                <a:uFill>
                  <a:solidFill>
                    <a:srgbClr val="ffffff"/>
                  </a:solidFill>
                </a:uFill>
                <a:latin typeface="+mn-lt"/>
                <a:ea typeface="+mn-ea"/>
              </a:rPr>
              <a:t>decreases drastically even by a </a:t>
            </a:r>
            <a:r>
              <a:rPr b="1" lang="en-US" sz="1200" spc="-1" strike="noStrike">
                <a:solidFill>
                  <a:srgbClr val="000000"/>
                </a:solidFill>
                <a:uFill>
                  <a:solidFill>
                    <a:srgbClr val="ffffff"/>
                  </a:solidFill>
                </a:uFill>
                <a:latin typeface="+mn-lt"/>
                <a:ea typeface="+mn-ea"/>
              </a:rPr>
              <a:t>small number </a:t>
            </a:r>
            <a:r>
              <a:rPr b="0" lang="en-US" sz="1200" spc="-1" strike="noStrike">
                <a:solidFill>
                  <a:srgbClr val="000000"/>
                </a:solidFill>
                <a:uFill>
                  <a:solidFill>
                    <a:srgbClr val="ffffff"/>
                  </a:solidFill>
                </a:uFill>
                <a:latin typeface="+mn-lt"/>
                <a:ea typeface="+mn-ea"/>
              </a:rPr>
              <a:t>of </a:t>
            </a:r>
            <a:r>
              <a:rPr b="1" lang="en-US" sz="1200" spc="-1" strike="noStrike">
                <a:solidFill>
                  <a:srgbClr val="000000"/>
                </a:solidFill>
                <a:uFill>
                  <a:solidFill>
                    <a:srgbClr val="ffffff"/>
                  </a:solidFill>
                </a:uFill>
                <a:latin typeface="+mn-lt"/>
                <a:ea typeface="+mn-ea"/>
              </a:rPr>
              <a:t>inaccurate labels</a:t>
            </a:r>
            <a:r>
              <a:rPr b="0" lang="en-US" sz="1200" spc="-1" strike="noStrike">
                <a:solidFill>
                  <a:srgbClr val="000000"/>
                </a:solidFill>
                <a:uFill>
                  <a:solidFill>
                    <a:srgbClr val="ffffff"/>
                  </a:solidFill>
                </a:uFill>
                <a:latin typeface="+mn-lt"/>
                <a:ea typeface="+mn-ea"/>
              </a:rPr>
              <a:t>. </a:t>
            </a:r>
            <a:endParaRPr b="0" lang="en-US" sz="2000" spc="-1" strike="noStrike">
              <a:solidFill>
                <a:srgbClr val="000000"/>
              </a:solidFill>
              <a:uFill>
                <a:solidFill>
                  <a:srgbClr val="ffffff"/>
                </a:solidFill>
              </a:uFill>
              <a:latin typeface="Arial"/>
            </a:endParaRPr>
          </a:p>
        </p:txBody>
      </p:sp>
      <p:sp>
        <p:nvSpPr>
          <p:cNvPr id="171" name="CustomShape 2"/>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5C6B77D3-0A44-4F52-AEB7-5FED3F51B362}" type="slidenum">
              <a:rPr b="0" lang="en-US" sz="1200" spc="-1" strike="noStrike">
                <a:solidFill>
                  <a:srgbClr val="000000"/>
                </a:solidFill>
                <a:uFill>
                  <a:solidFill>
                    <a:srgbClr val="ffffff"/>
                  </a:solidFill>
                </a:uFill>
                <a:latin typeface="+mn-lt"/>
                <a:ea typeface="+mn-ea"/>
              </a:rPr>
              <a:t>1</a:t>
            </a:fld>
            <a:endParaRPr b="0" lang="en-US" sz="1800" spc="-1" strike="noStrike">
              <a:solidFill>
                <a:srgbClr val="000000"/>
              </a:solidFill>
              <a:uFill>
                <a:solidFill>
                  <a:srgbClr val="ffffff"/>
                </a:solidFill>
              </a:uFill>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PlaceHolder 1"/>
          <p:cNvSpPr>
            <a:spLocks noGrp="1"/>
          </p:cNvSpPr>
          <p:nvPr>
            <p:ph type="body"/>
          </p:nvPr>
        </p:nvSpPr>
        <p:spPr>
          <a:xfrm>
            <a:off x="685800" y="4400640"/>
            <a:ext cx="5485680" cy="3599640"/>
          </a:xfrm>
          <a:prstGeom prst="rect">
            <a:avLst/>
          </a:prstGeom>
        </p:spPr>
        <p:txBody>
          <a:bodyPr lIns="0" rIns="0" tIns="0" bIns="0"/>
          <a:p>
            <a:r>
              <a:rPr b="1" lang="en-US" sz="2000" spc="-1" strike="noStrike">
                <a:solidFill>
                  <a:srgbClr val="000000"/>
                </a:solidFill>
                <a:uFill>
                  <a:solidFill>
                    <a:srgbClr val="ffffff"/>
                  </a:solidFill>
                </a:uFill>
                <a:latin typeface="Arial"/>
              </a:rPr>
              <a:t>Disaadvantages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the </a:t>
            </a:r>
            <a:r>
              <a:rPr b="1" lang="en-US" sz="1200" spc="-1" strike="noStrike">
                <a:solidFill>
                  <a:srgbClr val="000000"/>
                </a:solidFill>
                <a:uFill>
                  <a:solidFill>
                    <a:srgbClr val="ffffff"/>
                  </a:solidFill>
                </a:uFill>
                <a:latin typeface="+mn-lt"/>
                <a:ea typeface="+mn-ea"/>
              </a:rPr>
              <a:t>initial labels </a:t>
            </a:r>
            <a:r>
              <a:rPr b="0" lang="en-US" sz="1200" spc="-1" strike="noStrike">
                <a:solidFill>
                  <a:srgbClr val="000000"/>
                </a:solidFill>
                <a:uFill>
                  <a:solidFill>
                    <a:srgbClr val="ffffff"/>
                  </a:solidFill>
                </a:uFill>
                <a:latin typeface="+mn-lt"/>
                <a:ea typeface="+mn-ea"/>
              </a:rPr>
              <a:t>should thus be </a:t>
            </a:r>
            <a:r>
              <a:rPr b="1" lang="en-US" sz="1200" spc="-1" strike="noStrike">
                <a:solidFill>
                  <a:srgbClr val="000000"/>
                </a:solidFill>
                <a:uFill>
                  <a:solidFill>
                    <a:srgbClr val="ffffff"/>
                  </a:solidFill>
                </a:uFill>
                <a:latin typeface="+mn-lt"/>
                <a:ea typeface="+mn-ea"/>
              </a:rPr>
              <a:t>inliers</a:t>
            </a:r>
            <a:r>
              <a:rPr b="0" lang="en-US" sz="1200" spc="-1" strike="noStrike">
                <a:solidFill>
                  <a:srgbClr val="000000"/>
                </a:solidFill>
                <a:uFill>
                  <a:solidFill>
                    <a:srgbClr val="ffffff"/>
                  </a:solidFill>
                </a:uFill>
                <a:latin typeface="+mn-lt"/>
                <a:ea typeface="+mn-ea"/>
              </a:rPr>
              <a:t>,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they are correctly </a:t>
            </a:r>
            <a:r>
              <a:rPr b="1" lang="en-US" sz="1200" spc="-1" strike="noStrike">
                <a:solidFill>
                  <a:srgbClr val="000000"/>
                </a:solidFill>
                <a:uFill>
                  <a:solidFill>
                    <a:srgbClr val="ffffff"/>
                  </a:solidFill>
                </a:uFill>
                <a:latin typeface="+mn-lt"/>
                <a:ea typeface="+mn-ea"/>
              </a:rPr>
              <a:t>assigned </a:t>
            </a:r>
            <a:r>
              <a:rPr b="0" lang="en-US" sz="1200" spc="-1" strike="noStrike">
                <a:solidFill>
                  <a:srgbClr val="000000"/>
                </a:solidFill>
                <a:uFill>
                  <a:solidFill>
                    <a:srgbClr val="ffffff"/>
                  </a:solidFill>
                </a:uFill>
                <a:latin typeface="+mn-lt"/>
                <a:ea typeface="+mn-ea"/>
              </a:rPr>
              <a:t>to the regions to segment,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carefully </a:t>
            </a:r>
            <a:r>
              <a:rPr b="1" lang="en-US" sz="1200" spc="-1" strike="noStrike">
                <a:solidFill>
                  <a:srgbClr val="000000"/>
                </a:solidFill>
                <a:uFill>
                  <a:solidFill>
                    <a:srgbClr val="ffffff"/>
                  </a:solidFill>
                </a:uFill>
                <a:latin typeface="+mn-lt"/>
                <a:ea typeface="+mn-ea"/>
              </a:rPr>
              <a:t>set </a:t>
            </a:r>
            <a:r>
              <a:rPr b="0" lang="en-US" sz="1200" spc="-1" strike="noStrike">
                <a:solidFill>
                  <a:srgbClr val="000000"/>
                </a:solidFill>
                <a:uFill>
                  <a:solidFill>
                    <a:srgbClr val="ffffff"/>
                  </a:solidFill>
                </a:uFill>
                <a:latin typeface="+mn-lt"/>
                <a:ea typeface="+mn-ea"/>
              </a:rPr>
              <a:t>to the </a:t>
            </a:r>
            <a:r>
              <a:rPr b="1" lang="en-US" sz="1200" spc="-1" strike="noStrike">
                <a:solidFill>
                  <a:srgbClr val="000000"/>
                </a:solidFill>
                <a:uFill>
                  <a:solidFill>
                    <a:srgbClr val="ffffff"/>
                  </a:solidFill>
                </a:uFill>
                <a:latin typeface="+mn-lt"/>
                <a:ea typeface="+mn-ea"/>
              </a:rPr>
              <a:t>optimal location </a:t>
            </a:r>
            <a:r>
              <a:rPr b="0" lang="en-US" sz="1200" spc="-1" strike="noStrike">
                <a:solidFill>
                  <a:srgbClr val="000000"/>
                </a:solidFill>
                <a:uFill>
                  <a:solidFill>
                    <a:srgbClr val="ffffff"/>
                  </a:solidFill>
                </a:uFill>
                <a:latin typeface="+mn-lt"/>
                <a:ea typeface="+mn-ea"/>
              </a:rPr>
              <a:t>for the best performance each method can achieve.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the </a:t>
            </a:r>
            <a:r>
              <a:rPr b="1" lang="en-US" sz="1200" spc="-1" strike="noStrike">
                <a:solidFill>
                  <a:srgbClr val="000000"/>
                </a:solidFill>
                <a:uFill>
                  <a:solidFill>
                    <a:srgbClr val="ffffff"/>
                  </a:solidFill>
                </a:uFill>
                <a:latin typeface="+mn-lt"/>
                <a:ea typeface="+mn-ea"/>
              </a:rPr>
              <a:t>performance </a:t>
            </a:r>
            <a:r>
              <a:rPr b="0" lang="en-US" sz="1200" spc="-1" strike="noStrike">
                <a:solidFill>
                  <a:srgbClr val="000000"/>
                </a:solidFill>
                <a:uFill>
                  <a:solidFill>
                    <a:srgbClr val="ffffff"/>
                  </a:solidFill>
                </a:uFill>
                <a:latin typeface="+mn-lt"/>
                <a:ea typeface="+mn-ea"/>
              </a:rPr>
              <a:t>decreases drastically even by a </a:t>
            </a:r>
            <a:r>
              <a:rPr b="1" lang="en-US" sz="1200" spc="-1" strike="noStrike">
                <a:solidFill>
                  <a:srgbClr val="000000"/>
                </a:solidFill>
                <a:uFill>
                  <a:solidFill>
                    <a:srgbClr val="ffffff"/>
                  </a:solidFill>
                </a:uFill>
                <a:latin typeface="+mn-lt"/>
                <a:ea typeface="+mn-ea"/>
              </a:rPr>
              <a:t>small number </a:t>
            </a:r>
            <a:r>
              <a:rPr b="0" lang="en-US" sz="1200" spc="-1" strike="noStrike">
                <a:solidFill>
                  <a:srgbClr val="000000"/>
                </a:solidFill>
                <a:uFill>
                  <a:solidFill>
                    <a:srgbClr val="ffffff"/>
                  </a:solidFill>
                </a:uFill>
                <a:latin typeface="+mn-lt"/>
                <a:ea typeface="+mn-ea"/>
              </a:rPr>
              <a:t>of </a:t>
            </a:r>
            <a:r>
              <a:rPr b="1" lang="en-US" sz="1200" spc="-1" strike="noStrike">
                <a:solidFill>
                  <a:srgbClr val="000000"/>
                </a:solidFill>
                <a:uFill>
                  <a:solidFill>
                    <a:srgbClr val="ffffff"/>
                  </a:solidFill>
                </a:uFill>
                <a:latin typeface="+mn-lt"/>
                <a:ea typeface="+mn-ea"/>
              </a:rPr>
              <a:t>inaccurate labels</a:t>
            </a:r>
            <a:r>
              <a:rPr b="0" lang="en-US" sz="1200" spc="-1" strike="noStrike">
                <a:solidFill>
                  <a:srgbClr val="000000"/>
                </a:solidFill>
                <a:uFill>
                  <a:solidFill>
                    <a:srgbClr val="ffffff"/>
                  </a:solidFill>
                </a:uFill>
                <a:latin typeface="+mn-lt"/>
                <a:ea typeface="+mn-ea"/>
              </a:rPr>
              <a:t>. </a:t>
            </a:r>
            <a:endParaRPr b="0" lang="en-US" sz="2000" spc="-1" strike="noStrike">
              <a:solidFill>
                <a:srgbClr val="000000"/>
              </a:solidFill>
              <a:uFill>
                <a:solidFill>
                  <a:srgbClr val="ffffff"/>
                </a:solidFill>
              </a:uFill>
              <a:latin typeface="Arial"/>
            </a:endParaRPr>
          </a:p>
        </p:txBody>
      </p:sp>
      <p:sp>
        <p:nvSpPr>
          <p:cNvPr id="173" name="CustomShape 2"/>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2B59F079-C371-45DC-AAA9-E9324ADF2F97}" type="slidenum">
              <a:rPr b="0" lang="en-US" sz="1200" spc="-1" strike="noStrike">
                <a:solidFill>
                  <a:srgbClr val="000000"/>
                </a:solidFill>
                <a:uFill>
                  <a:solidFill>
                    <a:srgbClr val="ffffff"/>
                  </a:solidFill>
                </a:uFill>
                <a:latin typeface="+mn-lt"/>
                <a:ea typeface="+mn-ea"/>
              </a:rPr>
              <a:t>1</a:t>
            </a:fld>
            <a:endParaRPr b="0" lang="en-US" sz="1800" spc="-1" strike="noStrike">
              <a:solidFill>
                <a:srgbClr val="000000"/>
              </a:solidFill>
              <a:uFill>
                <a:solidFill>
                  <a:srgbClr val="ffffff"/>
                </a:solidFill>
              </a:uFill>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PlaceHolder 1"/>
          <p:cNvSpPr>
            <a:spLocks noGrp="1"/>
          </p:cNvSpPr>
          <p:nvPr>
            <p:ph type="body"/>
          </p:nvPr>
        </p:nvSpPr>
        <p:spPr>
          <a:xfrm>
            <a:off x="685800" y="4400640"/>
            <a:ext cx="5485680" cy="3599640"/>
          </a:xfrm>
          <a:prstGeom prst="rect">
            <a:avLst/>
          </a:prstGeom>
        </p:spPr>
        <p:txBody>
          <a:bodyPr lIns="0" rIns="0" tIns="0" bIns="0"/>
          <a:p>
            <a:r>
              <a:rPr b="1" lang="en-US" sz="2000" spc="-1" strike="noStrike">
                <a:solidFill>
                  <a:srgbClr val="000000"/>
                </a:solidFill>
                <a:uFill>
                  <a:solidFill>
                    <a:srgbClr val="ffffff"/>
                  </a:solidFill>
                </a:uFill>
                <a:latin typeface="Arial"/>
              </a:rPr>
              <a:t>Disaadvantages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the </a:t>
            </a:r>
            <a:r>
              <a:rPr b="1" lang="en-US" sz="1200" spc="-1" strike="noStrike">
                <a:solidFill>
                  <a:srgbClr val="000000"/>
                </a:solidFill>
                <a:uFill>
                  <a:solidFill>
                    <a:srgbClr val="ffffff"/>
                  </a:solidFill>
                </a:uFill>
                <a:latin typeface="+mn-lt"/>
                <a:ea typeface="+mn-ea"/>
              </a:rPr>
              <a:t>initial labels </a:t>
            </a:r>
            <a:r>
              <a:rPr b="0" lang="en-US" sz="1200" spc="-1" strike="noStrike">
                <a:solidFill>
                  <a:srgbClr val="000000"/>
                </a:solidFill>
                <a:uFill>
                  <a:solidFill>
                    <a:srgbClr val="ffffff"/>
                  </a:solidFill>
                </a:uFill>
                <a:latin typeface="+mn-lt"/>
                <a:ea typeface="+mn-ea"/>
              </a:rPr>
              <a:t>should thus be </a:t>
            </a:r>
            <a:r>
              <a:rPr b="1" lang="en-US" sz="1200" spc="-1" strike="noStrike">
                <a:solidFill>
                  <a:srgbClr val="000000"/>
                </a:solidFill>
                <a:uFill>
                  <a:solidFill>
                    <a:srgbClr val="ffffff"/>
                  </a:solidFill>
                </a:uFill>
                <a:latin typeface="+mn-lt"/>
                <a:ea typeface="+mn-ea"/>
              </a:rPr>
              <a:t>inliers</a:t>
            </a:r>
            <a:r>
              <a:rPr b="0" lang="en-US" sz="1200" spc="-1" strike="noStrike">
                <a:solidFill>
                  <a:srgbClr val="000000"/>
                </a:solidFill>
                <a:uFill>
                  <a:solidFill>
                    <a:srgbClr val="ffffff"/>
                  </a:solidFill>
                </a:uFill>
                <a:latin typeface="+mn-lt"/>
                <a:ea typeface="+mn-ea"/>
              </a:rPr>
              <a:t>,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they are correctly </a:t>
            </a:r>
            <a:r>
              <a:rPr b="1" lang="en-US" sz="1200" spc="-1" strike="noStrike">
                <a:solidFill>
                  <a:srgbClr val="000000"/>
                </a:solidFill>
                <a:uFill>
                  <a:solidFill>
                    <a:srgbClr val="ffffff"/>
                  </a:solidFill>
                </a:uFill>
                <a:latin typeface="+mn-lt"/>
                <a:ea typeface="+mn-ea"/>
              </a:rPr>
              <a:t>assigned </a:t>
            </a:r>
            <a:r>
              <a:rPr b="0" lang="en-US" sz="1200" spc="-1" strike="noStrike">
                <a:solidFill>
                  <a:srgbClr val="000000"/>
                </a:solidFill>
                <a:uFill>
                  <a:solidFill>
                    <a:srgbClr val="ffffff"/>
                  </a:solidFill>
                </a:uFill>
                <a:latin typeface="+mn-lt"/>
                <a:ea typeface="+mn-ea"/>
              </a:rPr>
              <a:t>to the </a:t>
            </a:r>
            <a:r>
              <a:rPr b="0" lang="en-US" sz="1200" spc="-1" strike="noStrike">
                <a:solidFill>
                  <a:srgbClr val="000000"/>
                </a:solidFill>
                <a:uFill>
                  <a:solidFill>
                    <a:srgbClr val="ffffff"/>
                  </a:solidFill>
                </a:uFill>
                <a:latin typeface="+mn-lt"/>
                <a:ea typeface="+mn-ea"/>
              </a:rPr>
              <a:t>regions to segment,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carefully </a:t>
            </a:r>
            <a:r>
              <a:rPr b="1" lang="en-US" sz="1200" spc="-1" strike="noStrike">
                <a:solidFill>
                  <a:srgbClr val="000000"/>
                </a:solidFill>
                <a:uFill>
                  <a:solidFill>
                    <a:srgbClr val="ffffff"/>
                  </a:solidFill>
                </a:uFill>
                <a:latin typeface="+mn-lt"/>
                <a:ea typeface="+mn-ea"/>
              </a:rPr>
              <a:t>set </a:t>
            </a:r>
            <a:r>
              <a:rPr b="0" lang="en-US" sz="1200" spc="-1" strike="noStrike">
                <a:solidFill>
                  <a:srgbClr val="000000"/>
                </a:solidFill>
                <a:uFill>
                  <a:solidFill>
                    <a:srgbClr val="ffffff"/>
                  </a:solidFill>
                </a:uFill>
                <a:latin typeface="+mn-lt"/>
                <a:ea typeface="+mn-ea"/>
              </a:rPr>
              <a:t>to the </a:t>
            </a:r>
            <a:r>
              <a:rPr b="1" lang="en-US" sz="1200" spc="-1" strike="noStrike">
                <a:solidFill>
                  <a:srgbClr val="000000"/>
                </a:solidFill>
                <a:uFill>
                  <a:solidFill>
                    <a:srgbClr val="ffffff"/>
                  </a:solidFill>
                </a:uFill>
                <a:latin typeface="+mn-lt"/>
                <a:ea typeface="+mn-ea"/>
              </a:rPr>
              <a:t>optimal </a:t>
            </a:r>
            <a:r>
              <a:rPr b="1" lang="en-US" sz="1200" spc="-1" strike="noStrike">
                <a:solidFill>
                  <a:srgbClr val="000000"/>
                </a:solidFill>
                <a:uFill>
                  <a:solidFill>
                    <a:srgbClr val="ffffff"/>
                  </a:solidFill>
                </a:uFill>
                <a:latin typeface="+mn-lt"/>
                <a:ea typeface="+mn-ea"/>
              </a:rPr>
              <a:t>location </a:t>
            </a:r>
            <a:r>
              <a:rPr b="0" lang="en-US" sz="1200" spc="-1" strike="noStrike">
                <a:solidFill>
                  <a:srgbClr val="000000"/>
                </a:solidFill>
                <a:uFill>
                  <a:solidFill>
                    <a:srgbClr val="ffffff"/>
                  </a:solidFill>
                </a:uFill>
                <a:latin typeface="+mn-lt"/>
                <a:ea typeface="+mn-ea"/>
              </a:rPr>
              <a:t>for the best </a:t>
            </a:r>
            <a:r>
              <a:rPr b="0" lang="en-US" sz="1200" spc="-1" strike="noStrike">
                <a:solidFill>
                  <a:srgbClr val="000000"/>
                </a:solidFill>
                <a:uFill>
                  <a:solidFill>
                    <a:srgbClr val="ffffff"/>
                  </a:solidFill>
                </a:uFill>
                <a:latin typeface="+mn-lt"/>
                <a:ea typeface="+mn-ea"/>
              </a:rPr>
              <a:t>performance each method can </a:t>
            </a:r>
            <a:r>
              <a:rPr b="0" lang="en-US" sz="1200" spc="-1" strike="noStrike">
                <a:solidFill>
                  <a:srgbClr val="000000"/>
                </a:solidFill>
                <a:uFill>
                  <a:solidFill>
                    <a:srgbClr val="ffffff"/>
                  </a:solidFill>
                </a:uFill>
                <a:latin typeface="+mn-lt"/>
                <a:ea typeface="+mn-ea"/>
              </a:rPr>
              <a:t>achieve.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the </a:t>
            </a:r>
            <a:r>
              <a:rPr b="1" lang="en-US" sz="1200" spc="-1" strike="noStrike">
                <a:solidFill>
                  <a:srgbClr val="000000"/>
                </a:solidFill>
                <a:uFill>
                  <a:solidFill>
                    <a:srgbClr val="ffffff"/>
                  </a:solidFill>
                </a:uFill>
                <a:latin typeface="+mn-lt"/>
                <a:ea typeface="+mn-ea"/>
              </a:rPr>
              <a:t>performance </a:t>
            </a:r>
            <a:r>
              <a:rPr b="0" lang="en-US" sz="1200" spc="-1" strike="noStrike">
                <a:solidFill>
                  <a:srgbClr val="000000"/>
                </a:solidFill>
                <a:uFill>
                  <a:solidFill>
                    <a:srgbClr val="ffffff"/>
                  </a:solidFill>
                </a:uFill>
                <a:latin typeface="+mn-lt"/>
                <a:ea typeface="+mn-ea"/>
              </a:rPr>
              <a:t>decreases </a:t>
            </a:r>
            <a:r>
              <a:rPr b="0" lang="en-US" sz="1200" spc="-1" strike="noStrike">
                <a:solidFill>
                  <a:srgbClr val="000000"/>
                </a:solidFill>
                <a:uFill>
                  <a:solidFill>
                    <a:srgbClr val="ffffff"/>
                  </a:solidFill>
                </a:uFill>
                <a:latin typeface="+mn-lt"/>
                <a:ea typeface="+mn-ea"/>
              </a:rPr>
              <a:t>drastically even by a </a:t>
            </a:r>
            <a:r>
              <a:rPr b="1" lang="en-US" sz="1200" spc="-1" strike="noStrike">
                <a:solidFill>
                  <a:srgbClr val="000000"/>
                </a:solidFill>
                <a:uFill>
                  <a:solidFill>
                    <a:srgbClr val="ffffff"/>
                  </a:solidFill>
                </a:uFill>
                <a:latin typeface="+mn-lt"/>
                <a:ea typeface="+mn-ea"/>
              </a:rPr>
              <a:t>small </a:t>
            </a:r>
            <a:r>
              <a:rPr b="1" lang="en-US" sz="1200" spc="-1" strike="noStrike">
                <a:solidFill>
                  <a:srgbClr val="000000"/>
                </a:solidFill>
                <a:uFill>
                  <a:solidFill>
                    <a:srgbClr val="ffffff"/>
                  </a:solidFill>
                </a:uFill>
                <a:latin typeface="+mn-lt"/>
                <a:ea typeface="+mn-ea"/>
              </a:rPr>
              <a:t>number </a:t>
            </a:r>
            <a:r>
              <a:rPr b="0" lang="en-US" sz="1200" spc="-1" strike="noStrike">
                <a:solidFill>
                  <a:srgbClr val="000000"/>
                </a:solidFill>
                <a:uFill>
                  <a:solidFill>
                    <a:srgbClr val="ffffff"/>
                  </a:solidFill>
                </a:uFill>
                <a:latin typeface="+mn-lt"/>
                <a:ea typeface="+mn-ea"/>
              </a:rPr>
              <a:t>of </a:t>
            </a:r>
            <a:r>
              <a:rPr b="1" lang="en-US" sz="1200" spc="-1" strike="noStrike">
                <a:solidFill>
                  <a:srgbClr val="000000"/>
                </a:solidFill>
                <a:uFill>
                  <a:solidFill>
                    <a:srgbClr val="ffffff"/>
                  </a:solidFill>
                </a:uFill>
                <a:latin typeface="+mn-lt"/>
                <a:ea typeface="+mn-ea"/>
              </a:rPr>
              <a:t>inaccurate labels</a:t>
            </a:r>
            <a:r>
              <a:rPr b="0" lang="en-US" sz="1200" spc="-1" strike="noStrike">
                <a:solidFill>
                  <a:srgbClr val="000000"/>
                </a:solidFill>
                <a:uFill>
                  <a:solidFill>
                    <a:srgbClr val="ffffff"/>
                  </a:solidFill>
                </a:uFill>
                <a:latin typeface="+mn-lt"/>
                <a:ea typeface="+mn-ea"/>
              </a:rPr>
              <a:t>. </a:t>
            </a:r>
            <a:endParaRPr b="0" lang="en-US" sz="2000" spc="-1" strike="noStrike">
              <a:solidFill>
                <a:srgbClr val="000000"/>
              </a:solidFill>
              <a:uFill>
                <a:solidFill>
                  <a:srgbClr val="ffffff"/>
                </a:solidFill>
              </a:uFill>
              <a:latin typeface="Arial"/>
            </a:endParaRPr>
          </a:p>
        </p:txBody>
      </p:sp>
      <p:sp>
        <p:nvSpPr>
          <p:cNvPr id="175" name="CustomShape 2"/>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EFC84A47-4084-4D14-9996-3F34604CCFDC}" type="slidenum">
              <a:rPr b="0" lang="en-US" sz="1200" spc="-1" strike="noStrike">
                <a:solidFill>
                  <a:srgbClr val="000000"/>
                </a:solidFill>
                <a:uFill>
                  <a:solidFill>
                    <a:srgbClr val="ffffff"/>
                  </a:solidFill>
                </a:uFill>
                <a:latin typeface="+mn-lt"/>
                <a:ea typeface="+mn-ea"/>
              </a:rPr>
              <a:t>1</a:t>
            </a:fld>
            <a:endParaRPr b="0" lang="en-US" sz="1800" spc="-1" strike="noStrike">
              <a:solidFill>
                <a:srgbClr val="000000"/>
              </a:solidFill>
              <a:uFill>
                <a:solidFill>
                  <a:srgbClr val="ffffff"/>
                </a:solidFill>
              </a:uFill>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PlaceHolder 1"/>
          <p:cNvSpPr>
            <a:spLocks noGrp="1"/>
          </p:cNvSpPr>
          <p:nvPr>
            <p:ph type="body"/>
          </p:nvPr>
        </p:nvSpPr>
        <p:spPr>
          <a:xfrm>
            <a:off x="685800" y="4400640"/>
            <a:ext cx="5485680" cy="3599640"/>
          </a:xfrm>
          <a:prstGeom prst="rect">
            <a:avLst/>
          </a:prstGeom>
        </p:spPr>
        <p:txBody>
          <a:bodyPr lIns="0" rIns="0" tIns="0" bIns="0"/>
          <a:p>
            <a:r>
              <a:rPr b="1" lang="en-US" sz="2000" spc="-1" strike="noStrike">
                <a:solidFill>
                  <a:srgbClr val="000000"/>
                </a:solidFill>
                <a:uFill>
                  <a:solidFill>
                    <a:srgbClr val="ffffff"/>
                  </a:solidFill>
                </a:uFill>
                <a:latin typeface="Arial"/>
              </a:rPr>
              <a:t>Disaadvantages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the </a:t>
            </a:r>
            <a:r>
              <a:rPr b="1" lang="en-US" sz="1200" spc="-1" strike="noStrike">
                <a:solidFill>
                  <a:srgbClr val="000000"/>
                </a:solidFill>
                <a:uFill>
                  <a:solidFill>
                    <a:srgbClr val="ffffff"/>
                  </a:solidFill>
                </a:uFill>
                <a:latin typeface="+mn-lt"/>
                <a:ea typeface="+mn-ea"/>
              </a:rPr>
              <a:t>initial labels </a:t>
            </a:r>
            <a:r>
              <a:rPr b="0" lang="en-US" sz="1200" spc="-1" strike="noStrike">
                <a:solidFill>
                  <a:srgbClr val="000000"/>
                </a:solidFill>
                <a:uFill>
                  <a:solidFill>
                    <a:srgbClr val="ffffff"/>
                  </a:solidFill>
                </a:uFill>
                <a:latin typeface="+mn-lt"/>
                <a:ea typeface="+mn-ea"/>
              </a:rPr>
              <a:t>should thus </a:t>
            </a:r>
            <a:r>
              <a:rPr b="0" lang="en-US" sz="1200" spc="-1" strike="noStrike">
                <a:solidFill>
                  <a:srgbClr val="000000"/>
                </a:solidFill>
                <a:uFill>
                  <a:solidFill>
                    <a:srgbClr val="ffffff"/>
                  </a:solidFill>
                </a:uFill>
                <a:latin typeface="+mn-lt"/>
                <a:ea typeface="+mn-ea"/>
              </a:rPr>
              <a:t>be </a:t>
            </a:r>
            <a:r>
              <a:rPr b="1" lang="en-US" sz="1200" spc="-1" strike="noStrike">
                <a:solidFill>
                  <a:srgbClr val="000000"/>
                </a:solidFill>
                <a:uFill>
                  <a:solidFill>
                    <a:srgbClr val="ffffff"/>
                  </a:solidFill>
                </a:uFill>
                <a:latin typeface="+mn-lt"/>
                <a:ea typeface="+mn-ea"/>
              </a:rPr>
              <a:t>inliers</a:t>
            </a:r>
            <a:r>
              <a:rPr b="0" lang="en-US" sz="1200" spc="-1" strike="noStrike">
                <a:solidFill>
                  <a:srgbClr val="000000"/>
                </a:solidFill>
                <a:uFill>
                  <a:solidFill>
                    <a:srgbClr val="ffffff"/>
                  </a:solidFill>
                </a:uFill>
                <a:latin typeface="+mn-lt"/>
                <a:ea typeface="+mn-ea"/>
              </a:rPr>
              <a:t>,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they are correctly </a:t>
            </a:r>
            <a:r>
              <a:rPr b="1" lang="en-US" sz="1200" spc="-1" strike="noStrike">
                <a:solidFill>
                  <a:srgbClr val="000000"/>
                </a:solidFill>
                <a:uFill>
                  <a:solidFill>
                    <a:srgbClr val="ffffff"/>
                  </a:solidFill>
                </a:uFill>
                <a:latin typeface="+mn-lt"/>
                <a:ea typeface="+mn-ea"/>
              </a:rPr>
              <a:t>assigned </a:t>
            </a:r>
            <a:r>
              <a:rPr b="0" lang="en-US" sz="1200" spc="-1" strike="noStrike">
                <a:solidFill>
                  <a:srgbClr val="000000"/>
                </a:solidFill>
                <a:uFill>
                  <a:solidFill>
                    <a:srgbClr val="ffffff"/>
                  </a:solidFill>
                </a:uFill>
                <a:latin typeface="+mn-lt"/>
                <a:ea typeface="+mn-ea"/>
              </a:rPr>
              <a:t>to </a:t>
            </a:r>
            <a:r>
              <a:rPr b="0" lang="en-US" sz="1200" spc="-1" strike="noStrike">
                <a:solidFill>
                  <a:srgbClr val="000000"/>
                </a:solidFill>
                <a:uFill>
                  <a:solidFill>
                    <a:srgbClr val="ffffff"/>
                  </a:solidFill>
                </a:uFill>
                <a:latin typeface="+mn-lt"/>
                <a:ea typeface="+mn-ea"/>
              </a:rPr>
              <a:t>the regions to segment,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carefully </a:t>
            </a:r>
            <a:r>
              <a:rPr b="1" lang="en-US" sz="1200" spc="-1" strike="noStrike">
                <a:solidFill>
                  <a:srgbClr val="000000"/>
                </a:solidFill>
                <a:uFill>
                  <a:solidFill>
                    <a:srgbClr val="ffffff"/>
                  </a:solidFill>
                </a:uFill>
                <a:latin typeface="+mn-lt"/>
                <a:ea typeface="+mn-ea"/>
              </a:rPr>
              <a:t>set </a:t>
            </a:r>
            <a:r>
              <a:rPr b="0" lang="en-US" sz="1200" spc="-1" strike="noStrike">
                <a:solidFill>
                  <a:srgbClr val="000000"/>
                </a:solidFill>
                <a:uFill>
                  <a:solidFill>
                    <a:srgbClr val="ffffff"/>
                  </a:solidFill>
                </a:uFill>
                <a:latin typeface="+mn-lt"/>
                <a:ea typeface="+mn-ea"/>
              </a:rPr>
              <a:t>to the </a:t>
            </a:r>
            <a:r>
              <a:rPr b="1" lang="en-US" sz="1200" spc="-1" strike="noStrike">
                <a:solidFill>
                  <a:srgbClr val="000000"/>
                </a:solidFill>
                <a:uFill>
                  <a:solidFill>
                    <a:srgbClr val="ffffff"/>
                  </a:solidFill>
                </a:uFill>
                <a:latin typeface="+mn-lt"/>
                <a:ea typeface="+mn-ea"/>
              </a:rPr>
              <a:t>optimal </a:t>
            </a:r>
            <a:r>
              <a:rPr b="1" lang="en-US" sz="1200" spc="-1" strike="noStrike">
                <a:solidFill>
                  <a:srgbClr val="000000"/>
                </a:solidFill>
                <a:uFill>
                  <a:solidFill>
                    <a:srgbClr val="ffffff"/>
                  </a:solidFill>
                </a:uFill>
                <a:latin typeface="+mn-lt"/>
                <a:ea typeface="+mn-ea"/>
              </a:rPr>
              <a:t>location </a:t>
            </a:r>
            <a:r>
              <a:rPr b="0" lang="en-US" sz="1200" spc="-1" strike="noStrike">
                <a:solidFill>
                  <a:srgbClr val="000000"/>
                </a:solidFill>
                <a:uFill>
                  <a:solidFill>
                    <a:srgbClr val="ffffff"/>
                  </a:solidFill>
                </a:uFill>
                <a:latin typeface="+mn-lt"/>
                <a:ea typeface="+mn-ea"/>
              </a:rPr>
              <a:t>for the best </a:t>
            </a:r>
            <a:r>
              <a:rPr b="0" lang="en-US" sz="1200" spc="-1" strike="noStrike">
                <a:solidFill>
                  <a:srgbClr val="000000"/>
                </a:solidFill>
                <a:uFill>
                  <a:solidFill>
                    <a:srgbClr val="ffffff"/>
                  </a:solidFill>
                </a:uFill>
                <a:latin typeface="+mn-lt"/>
                <a:ea typeface="+mn-ea"/>
              </a:rPr>
              <a:t>performance each method can </a:t>
            </a:r>
            <a:r>
              <a:rPr b="0" lang="en-US" sz="1200" spc="-1" strike="noStrike">
                <a:solidFill>
                  <a:srgbClr val="000000"/>
                </a:solidFill>
                <a:uFill>
                  <a:solidFill>
                    <a:srgbClr val="ffffff"/>
                  </a:solidFill>
                </a:uFill>
                <a:latin typeface="+mn-lt"/>
                <a:ea typeface="+mn-ea"/>
              </a:rPr>
              <a:t>achieve. </a:t>
            </a:r>
            <a:endParaRPr b="0" lang="en-US" sz="2000" spc="-1" strike="noStrike">
              <a:solidFill>
                <a:srgbClr val="000000"/>
              </a:solidFill>
              <a:uFill>
                <a:solidFill>
                  <a:srgbClr val="ffffff"/>
                </a:solidFill>
              </a:uFill>
              <a:latin typeface="Arial"/>
            </a:endParaRPr>
          </a:p>
          <a:p>
            <a:pPr marL="171360" indent="-170640">
              <a:lnSpc>
                <a:spcPct val="100000"/>
              </a:lnSpc>
              <a:buClr>
                <a:srgbClr val="000000"/>
              </a:buClr>
              <a:buFont typeface="StarSymbol"/>
              <a:buChar char="-"/>
            </a:pPr>
            <a:r>
              <a:rPr b="0" lang="en-US" sz="1200" spc="-1" strike="noStrike">
                <a:solidFill>
                  <a:srgbClr val="000000"/>
                </a:solidFill>
                <a:uFill>
                  <a:solidFill>
                    <a:srgbClr val="ffffff"/>
                  </a:solidFill>
                </a:uFill>
                <a:latin typeface="+mn-lt"/>
                <a:ea typeface="+mn-ea"/>
              </a:rPr>
              <a:t>the </a:t>
            </a:r>
            <a:r>
              <a:rPr b="1" lang="en-US" sz="1200" spc="-1" strike="noStrike">
                <a:solidFill>
                  <a:srgbClr val="000000"/>
                </a:solidFill>
                <a:uFill>
                  <a:solidFill>
                    <a:srgbClr val="ffffff"/>
                  </a:solidFill>
                </a:uFill>
                <a:latin typeface="+mn-lt"/>
                <a:ea typeface="+mn-ea"/>
              </a:rPr>
              <a:t>performance </a:t>
            </a:r>
            <a:r>
              <a:rPr b="0" lang="en-US" sz="1200" spc="-1" strike="noStrike">
                <a:solidFill>
                  <a:srgbClr val="000000"/>
                </a:solidFill>
                <a:uFill>
                  <a:solidFill>
                    <a:srgbClr val="ffffff"/>
                  </a:solidFill>
                </a:uFill>
                <a:latin typeface="+mn-lt"/>
                <a:ea typeface="+mn-ea"/>
              </a:rPr>
              <a:t>decreases </a:t>
            </a:r>
            <a:r>
              <a:rPr b="0" lang="en-US" sz="1200" spc="-1" strike="noStrike">
                <a:solidFill>
                  <a:srgbClr val="000000"/>
                </a:solidFill>
                <a:uFill>
                  <a:solidFill>
                    <a:srgbClr val="ffffff"/>
                  </a:solidFill>
                </a:uFill>
                <a:latin typeface="+mn-lt"/>
                <a:ea typeface="+mn-ea"/>
              </a:rPr>
              <a:t>drastically even by a </a:t>
            </a:r>
            <a:r>
              <a:rPr b="1" lang="en-US" sz="1200" spc="-1" strike="noStrike">
                <a:solidFill>
                  <a:srgbClr val="000000"/>
                </a:solidFill>
                <a:uFill>
                  <a:solidFill>
                    <a:srgbClr val="ffffff"/>
                  </a:solidFill>
                </a:uFill>
                <a:latin typeface="+mn-lt"/>
                <a:ea typeface="+mn-ea"/>
              </a:rPr>
              <a:t>small </a:t>
            </a:r>
            <a:r>
              <a:rPr b="1" lang="en-US" sz="1200" spc="-1" strike="noStrike">
                <a:solidFill>
                  <a:srgbClr val="000000"/>
                </a:solidFill>
                <a:uFill>
                  <a:solidFill>
                    <a:srgbClr val="ffffff"/>
                  </a:solidFill>
                </a:uFill>
                <a:latin typeface="+mn-lt"/>
                <a:ea typeface="+mn-ea"/>
              </a:rPr>
              <a:t>number </a:t>
            </a:r>
            <a:r>
              <a:rPr b="0" lang="en-US" sz="1200" spc="-1" strike="noStrike">
                <a:solidFill>
                  <a:srgbClr val="000000"/>
                </a:solidFill>
                <a:uFill>
                  <a:solidFill>
                    <a:srgbClr val="ffffff"/>
                  </a:solidFill>
                </a:uFill>
                <a:latin typeface="+mn-lt"/>
                <a:ea typeface="+mn-ea"/>
              </a:rPr>
              <a:t>of </a:t>
            </a:r>
            <a:r>
              <a:rPr b="1" lang="en-US" sz="1200" spc="-1" strike="noStrike">
                <a:solidFill>
                  <a:srgbClr val="000000"/>
                </a:solidFill>
                <a:uFill>
                  <a:solidFill>
                    <a:srgbClr val="ffffff"/>
                  </a:solidFill>
                </a:uFill>
                <a:latin typeface="+mn-lt"/>
                <a:ea typeface="+mn-ea"/>
              </a:rPr>
              <a:t>inaccurate </a:t>
            </a:r>
            <a:r>
              <a:rPr b="1" lang="en-US" sz="1200" spc="-1" strike="noStrike">
                <a:solidFill>
                  <a:srgbClr val="000000"/>
                </a:solidFill>
                <a:uFill>
                  <a:solidFill>
                    <a:srgbClr val="ffffff"/>
                  </a:solidFill>
                </a:uFill>
                <a:latin typeface="+mn-lt"/>
                <a:ea typeface="+mn-ea"/>
              </a:rPr>
              <a:t>labels</a:t>
            </a:r>
            <a:r>
              <a:rPr b="0" lang="en-US" sz="1200" spc="-1" strike="noStrike">
                <a:solidFill>
                  <a:srgbClr val="000000"/>
                </a:solidFill>
                <a:uFill>
                  <a:solidFill>
                    <a:srgbClr val="ffffff"/>
                  </a:solidFill>
                </a:uFill>
                <a:latin typeface="+mn-lt"/>
                <a:ea typeface="+mn-ea"/>
              </a:rPr>
              <a:t>. </a:t>
            </a:r>
            <a:endParaRPr b="0" lang="en-US" sz="2000" spc="-1" strike="noStrike">
              <a:solidFill>
                <a:srgbClr val="000000"/>
              </a:solidFill>
              <a:uFill>
                <a:solidFill>
                  <a:srgbClr val="ffffff"/>
                </a:solidFill>
              </a:uFill>
              <a:latin typeface="Arial"/>
            </a:endParaRPr>
          </a:p>
        </p:txBody>
      </p:sp>
      <p:sp>
        <p:nvSpPr>
          <p:cNvPr id="177" name="CustomShape 2"/>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DEE6A8A8-B3CA-4581-AC11-5250D927131B}" type="slidenum">
              <a:rPr b="0" lang="en-US" sz="1200" spc="-1" strike="noStrike">
                <a:solidFill>
                  <a:srgbClr val="000000"/>
                </a:solidFill>
                <a:uFill>
                  <a:solidFill>
                    <a:srgbClr val="ffffff"/>
                  </a:solidFill>
                </a:uFill>
                <a:latin typeface="+mn-lt"/>
                <a:ea typeface="+mn-ea"/>
              </a:rPr>
              <a:t>1</a:t>
            </a:fld>
            <a:endParaRPr b="0" lang="en-US" sz="1800" spc="-1" strike="noStrike">
              <a:solidFill>
                <a:srgbClr val="000000"/>
              </a:solidFill>
              <a:uFill>
                <a:solidFill>
                  <a:srgbClr val="ffffff"/>
                </a:solidFill>
              </a:u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25" name="PlaceHolder 2"/>
          <p:cNvSpPr>
            <a:spLocks noGrp="1"/>
          </p:cNvSpPr>
          <p:nvPr>
            <p:ph type="body"/>
          </p:nvPr>
        </p:nvSpPr>
        <p:spPr>
          <a:xfrm>
            <a:off x="609480" y="1604520"/>
            <a:ext cx="1097244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26" name="PlaceHolder 3"/>
          <p:cNvSpPr>
            <a:spLocks noGrp="1"/>
          </p:cNvSpPr>
          <p:nvPr>
            <p:ph type="body"/>
          </p:nvPr>
        </p:nvSpPr>
        <p:spPr>
          <a:xfrm>
            <a:off x="609480" y="3682080"/>
            <a:ext cx="1097244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28" name="PlaceHolder 2"/>
          <p:cNvSpPr>
            <a:spLocks noGrp="1"/>
          </p:cNvSpPr>
          <p:nvPr>
            <p:ph type="body"/>
          </p:nvPr>
        </p:nvSpPr>
        <p:spPr>
          <a:xfrm>
            <a:off x="609480" y="1604520"/>
            <a:ext cx="535428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29" name="PlaceHolder 3"/>
          <p:cNvSpPr>
            <a:spLocks noGrp="1"/>
          </p:cNvSpPr>
          <p:nvPr>
            <p:ph type="body"/>
          </p:nvPr>
        </p:nvSpPr>
        <p:spPr>
          <a:xfrm>
            <a:off x="6231960" y="1604520"/>
            <a:ext cx="535428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30" name="PlaceHolder 4"/>
          <p:cNvSpPr>
            <a:spLocks noGrp="1"/>
          </p:cNvSpPr>
          <p:nvPr>
            <p:ph type="body"/>
          </p:nvPr>
        </p:nvSpPr>
        <p:spPr>
          <a:xfrm>
            <a:off x="6231960" y="3682080"/>
            <a:ext cx="535428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31" name="PlaceHolder 5"/>
          <p:cNvSpPr>
            <a:spLocks noGrp="1"/>
          </p:cNvSpPr>
          <p:nvPr>
            <p:ph type="body"/>
          </p:nvPr>
        </p:nvSpPr>
        <p:spPr>
          <a:xfrm>
            <a:off x="609480" y="3682080"/>
            <a:ext cx="535428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33" name="PlaceHolder 2"/>
          <p:cNvSpPr>
            <a:spLocks noGrp="1"/>
          </p:cNvSpPr>
          <p:nvPr>
            <p:ph type="body"/>
          </p:nvPr>
        </p:nvSpPr>
        <p:spPr>
          <a:xfrm>
            <a:off x="609480" y="1604520"/>
            <a:ext cx="10972440" cy="397728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34" name="PlaceHolder 3"/>
          <p:cNvSpPr>
            <a:spLocks noGrp="1"/>
          </p:cNvSpPr>
          <p:nvPr>
            <p:ph type="body"/>
          </p:nvPr>
        </p:nvSpPr>
        <p:spPr>
          <a:xfrm>
            <a:off x="609480" y="1604520"/>
            <a:ext cx="10972440" cy="397728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pic>
        <p:nvPicPr>
          <p:cNvPr id="35" name="" descr=""/>
          <p:cNvPicPr/>
          <p:nvPr/>
        </p:nvPicPr>
        <p:blipFill>
          <a:blip r:embed="rId2"/>
          <a:stretch/>
        </p:blipFill>
        <p:spPr>
          <a:xfrm>
            <a:off x="3602880" y="1604520"/>
            <a:ext cx="4984920" cy="3977280"/>
          </a:xfrm>
          <a:prstGeom prst="rect">
            <a:avLst/>
          </a:prstGeom>
          <a:ln>
            <a:noFill/>
          </a:ln>
        </p:spPr>
      </p:pic>
      <p:pic>
        <p:nvPicPr>
          <p:cNvPr id="36" name="" descr=""/>
          <p:cNvPicPr/>
          <p:nvPr/>
        </p:nvPicPr>
        <p:blipFill>
          <a:blip r:embed="rId3"/>
          <a:stretch/>
        </p:blipFill>
        <p:spPr>
          <a:xfrm>
            <a:off x="3602880" y="1604520"/>
            <a:ext cx="4984920" cy="39772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51" name="PlaceHolder 3"/>
          <p:cNvSpPr>
            <a:spLocks noGrp="1"/>
          </p:cNvSpPr>
          <p:nvPr>
            <p:ph type="body"/>
          </p:nvPr>
        </p:nvSpPr>
        <p:spPr>
          <a:xfrm>
            <a:off x="609480" y="3682080"/>
            <a:ext cx="535428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52" name="PlaceHolder 4"/>
          <p:cNvSpPr>
            <a:spLocks noGrp="1"/>
          </p:cNvSpPr>
          <p:nvPr>
            <p:ph type="body"/>
          </p:nvPr>
        </p:nvSpPr>
        <p:spPr>
          <a:xfrm>
            <a:off x="6231960" y="1604520"/>
            <a:ext cx="5354280" cy="397728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4"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67" name="PlaceHolder 4"/>
          <p:cNvSpPr>
            <a:spLocks noGrp="1"/>
          </p:cNvSpPr>
          <p:nvPr>
            <p:ph type="body"/>
          </p:nvPr>
        </p:nvSpPr>
        <p:spPr>
          <a:xfrm>
            <a:off x="6231960" y="3682080"/>
            <a:ext cx="535428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68" name="PlaceHolder 5"/>
          <p:cNvSpPr>
            <a:spLocks noGrp="1"/>
          </p:cNvSpPr>
          <p:nvPr>
            <p:ph type="body"/>
          </p:nvPr>
        </p:nvSpPr>
        <p:spPr>
          <a:xfrm>
            <a:off x="609480" y="3682080"/>
            <a:ext cx="535428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70" name="PlaceHolder 2"/>
          <p:cNvSpPr>
            <a:spLocks noGrp="1"/>
          </p:cNvSpPr>
          <p:nvPr>
            <p:ph type="body"/>
          </p:nvPr>
        </p:nvSpPr>
        <p:spPr>
          <a:xfrm>
            <a:off x="609480" y="1604520"/>
            <a:ext cx="10972440" cy="397728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71" name="PlaceHolder 3"/>
          <p:cNvSpPr>
            <a:spLocks noGrp="1"/>
          </p:cNvSpPr>
          <p:nvPr>
            <p:ph type="body"/>
          </p:nvPr>
        </p:nvSpPr>
        <p:spPr>
          <a:xfrm>
            <a:off x="609480" y="1604520"/>
            <a:ext cx="10972440" cy="397728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pic>
        <p:nvPicPr>
          <p:cNvPr id="72" name="" descr=""/>
          <p:cNvPicPr/>
          <p:nvPr/>
        </p:nvPicPr>
        <p:blipFill>
          <a:blip r:embed="rId2"/>
          <a:stretch/>
        </p:blipFill>
        <p:spPr>
          <a:xfrm>
            <a:off x="3602880" y="1604520"/>
            <a:ext cx="4984920" cy="3977280"/>
          </a:xfrm>
          <a:prstGeom prst="rect">
            <a:avLst/>
          </a:prstGeom>
          <a:ln>
            <a:noFill/>
          </a:ln>
        </p:spPr>
      </p:pic>
      <p:pic>
        <p:nvPicPr>
          <p:cNvPr id="73" name="" descr=""/>
          <p:cNvPicPr/>
          <p:nvPr/>
        </p:nvPicPr>
        <p:blipFill>
          <a:blip r:embed="rId3"/>
          <a:stretch/>
        </p:blipFill>
        <p:spPr>
          <a:xfrm>
            <a:off x="3602880" y="1604520"/>
            <a:ext cx="4984920" cy="397728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6" name="PlaceHolder 2"/>
          <p:cNvSpPr>
            <a:spLocks noGrp="1"/>
          </p:cNvSpPr>
          <p:nvPr>
            <p:ph type="body"/>
          </p:nvPr>
        </p:nvSpPr>
        <p:spPr>
          <a:xfrm>
            <a:off x="609480" y="1604520"/>
            <a:ext cx="10972440" cy="397728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8" name="PlaceHolder 2"/>
          <p:cNvSpPr>
            <a:spLocks noGrp="1"/>
          </p:cNvSpPr>
          <p:nvPr>
            <p:ph type="body"/>
          </p:nvPr>
        </p:nvSpPr>
        <p:spPr>
          <a:xfrm>
            <a:off x="609480" y="1604520"/>
            <a:ext cx="5354280" cy="397728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9" name="PlaceHolder 3"/>
          <p:cNvSpPr>
            <a:spLocks noGrp="1"/>
          </p:cNvSpPr>
          <p:nvPr>
            <p:ph type="body"/>
          </p:nvPr>
        </p:nvSpPr>
        <p:spPr>
          <a:xfrm>
            <a:off x="6231960" y="1604520"/>
            <a:ext cx="5354280" cy="397728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13" name="PlaceHolder 2"/>
          <p:cNvSpPr>
            <a:spLocks noGrp="1"/>
          </p:cNvSpPr>
          <p:nvPr>
            <p:ph type="body"/>
          </p:nvPr>
        </p:nvSpPr>
        <p:spPr>
          <a:xfrm>
            <a:off x="609480" y="1604520"/>
            <a:ext cx="535428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14" name="PlaceHolder 3"/>
          <p:cNvSpPr>
            <a:spLocks noGrp="1"/>
          </p:cNvSpPr>
          <p:nvPr>
            <p:ph type="body"/>
          </p:nvPr>
        </p:nvSpPr>
        <p:spPr>
          <a:xfrm>
            <a:off x="609480" y="3682080"/>
            <a:ext cx="535428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15" name="PlaceHolder 4"/>
          <p:cNvSpPr>
            <a:spLocks noGrp="1"/>
          </p:cNvSpPr>
          <p:nvPr>
            <p:ph type="body"/>
          </p:nvPr>
        </p:nvSpPr>
        <p:spPr>
          <a:xfrm>
            <a:off x="6231960" y="1604520"/>
            <a:ext cx="5354280" cy="397728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17" name="PlaceHolder 2"/>
          <p:cNvSpPr>
            <a:spLocks noGrp="1"/>
          </p:cNvSpPr>
          <p:nvPr>
            <p:ph type="body"/>
          </p:nvPr>
        </p:nvSpPr>
        <p:spPr>
          <a:xfrm>
            <a:off x="609480" y="1604520"/>
            <a:ext cx="5354280" cy="397728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18" name="PlaceHolder 3"/>
          <p:cNvSpPr>
            <a:spLocks noGrp="1"/>
          </p:cNvSpPr>
          <p:nvPr>
            <p:ph type="body"/>
          </p:nvPr>
        </p:nvSpPr>
        <p:spPr>
          <a:xfrm>
            <a:off x="6231960" y="1604520"/>
            <a:ext cx="535428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19" name="PlaceHolder 4"/>
          <p:cNvSpPr>
            <a:spLocks noGrp="1"/>
          </p:cNvSpPr>
          <p:nvPr>
            <p:ph type="body"/>
          </p:nvPr>
        </p:nvSpPr>
        <p:spPr>
          <a:xfrm>
            <a:off x="6231960" y="3682080"/>
            <a:ext cx="535428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21" name="PlaceHolder 2"/>
          <p:cNvSpPr>
            <a:spLocks noGrp="1"/>
          </p:cNvSpPr>
          <p:nvPr>
            <p:ph type="body"/>
          </p:nvPr>
        </p:nvSpPr>
        <p:spPr>
          <a:xfrm>
            <a:off x="609480" y="1604520"/>
            <a:ext cx="535428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22" name="PlaceHolder 3"/>
          <p:cNvSpPr>
            <a:spLocks noGrp="1"/>
          </p:cNvSpPr>
          <p:nvPr>
            <p:ph type="body"/>
          </p:nvPr>
        </p:nvSpPr>
        <p:spPr>
          <a:xfrm>
            <a:off x="6231960" y="1604520"/>
            <a:ext cx="535428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23" name="PlaceHolder 4"/>
          <p:cNvSpPr>
            <a:spLocks noGrp="1"/>
          </p:cNvSpPr>
          <p:nvPr>
            <p:ph type="body"/>
          </p:nvPr>
        </p:nvSpPr>
        <p:spPr>
          <a:xfrm>
            <a:off x="609480" y="3682080"/>
            <a:ext cx="1097244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0" name="CustomShape 1"/>
          <p:cNvSpPr/>
          <p:nvPr/>
        </p:nvSpPr>
        <p:spPr>
          <a:xfrm>
            <a:off x="0" y="-3240"/>
            <a:ext cx="12191400" cy="5203080"/>
          </a:xfrm>
          <a:custGeom>
            <a:avLst/>
            <a:gdLst/>
            <a:ahLst/>
            <a:rect l="l" t="t"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blipFill>
            <a:blip r:embed="rId2"/>
            <a:tile/>
          </a:blipFill>
          <a:ln w="9360">
            <a:solidFill>
              <a:srgbClr val="dddddd"/>
            </a:solidFill>
            <a:round/>
          </a:ln>
        </p:spPr>
        <p:style>
          <a:lnRef idx="0"/>
          <a:fillRef idx="0"/>
          <a:effectRef idx="0"/>
          <a:fontRef idx="minor"/>
        </p:style>
      </p:sp>
      <p:sp>
        <p:nvSpPr>
          <p:cNvPr id="1" name="PlaceHolder 2"/>
          <p:cNvSpPr>
            <a:spLocks noGrp="1"/>
          </p:cNvSpPr>
          <p:nvPr>
            <p:ph type="title"/>
          </p:nvPr>
        </p:nvSpPr>
        <p:spPr>
          <a:xfrm>
            <a:off x="810000" y="447120"/>
            <a:ext cx="10571400" cy="96984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2" name="PlaceHolder 3"/>
          <p:cNvSpPr>
            <a:spLocks noGrp="1"/>
          </p:cNvSpPr>
          <p:nvPr>
            <p:ph type="body"/>
          </p:nvPr>
        </p:nvSpPr>
        <p:spPr>
          <a:xfrm>
            <a:off x="609480" y="1604520"/>
            <a:ext cx="10972440" cy="3977280"/>
          </a:xfrm>
          <a:prstGeom prst="rect">
            <a:avLst/>
          </a:prstGeom>
        </p:spPr>
        <p:txBody>
          <a:bodyPr lIns="0" rIns="0" tIns="0" bIns="0"/>
          <a:p>
            <a:pPr marL="432000" indent="-324000">
              <a:buClr>
                <a:srgbClr val="ffffff"/>
              </a:buClr>
              <a:buSzPct val="45000"/>
              <a:buFont typeface="Wingdings" charset="2"/>
              <a:buChar char=""/>
            </a:pPr>
            <a:r>
              <a:rPr b="0" lang="en-US" sz="3200" spc="-1" strike="noStrike">
                <a:solidFill>
                  <a:srgbClr val="ffffff"/>
                </a:solidFill>
                <a:uFill>
                  <a:solidFill>
                    <a:srgbClr val="ffffff"/>
                  </a:solidFill>
                </a:uFill>
                <a:latin typeface="Arial"/>
              </a:rPr>
              <a:t>Click to edit the outline text format</a:t>
            </a:r>
            <a:endParaRPr b="0" lang="en-US" sz="3200" spc="-1" strike="noStrike">
              <a:solidFill>
                <a:srgbClr val="ffffff"/>
              </a:solidFill>
              <a:uFill>
                <a:solidFill>
                  <a:srgbClr val="ffffff"/>
                </a:solidFill>
              </a:uFill>
              <a:latin typeface="Arial"/>
            </a:endParaRPr>
          </a:p>
          <a:p>
            <a:pPr lvl="1" marL="864000" indent="-324000">
              <a:buClr>
                <a:srgbClr val="ffffff"/>
              </a:buClr>
              <a:buSzPct val="75000"/>
              <a:buFont typeface="Symbol" charset="2"/>
              <a:buChar char=""/>
            </a:pPr>
            <a:r>
              <a:rPr b="0" lang="en-US" sz="2800" spc="-1" strike="noStrike">
                <a:solidFill>
                  <a:srgbClr val="ffffff"/>
                </a:solidFill>
                <a:uFill>
                  <a:solidFill>
                    <a:srgbClr val="ffffff"/>
                  </a:solidFill>
                </a:uFill>
                <a:latin typeface="Arial"/>
              </a:rPr>
              <a:t>Second Outline Level</a:t>
            </a:r>
            <a:endParaRPr b="0" lang="en-US" sz="2800" spc="-1" strike="noStrike">
              <a:solidFill>
                <a:srgbClr val="ffffff"/>
              </a:solidFill>
              <a:uFill>
                <a:solidFill>
                  <a:srgbClr val="ffffff"/>
                </a:solidFill>
              </a:uFill>
              <a:latin typeface="Arial"/>
            </a:endParaRPr>
          </a:p>
          <a:p>
            <a:pPr lvl="2" marL="1296000" indent="-288000">
              <a:buClr>
                <a:srgbClr val="ffffff"/>
              </a:buClr>
              <a:buSzPct val="45000"/>
              <a:buFont typeface="Wingdings" charset="2"/>
              <a:buChar char=""/>
            </a:pPr>
            <a:r>
              <a:rPr b="0" lang="en-US" sz="2400" spc="-1" strike="noStrike">
                <a:solidFill>
                  <a:srgbClr val="ffffff"/>
                </a:solidFill>
                <a:uFill>
                  <a:solidFill>
                    <a:srgbClr val="ffffff"/>
                  </a:solidFill>
                </a:uFill>
                <a:latin typeface="Arial"/>
              </a:rPr>
              <a:t>Third Outline Level</a:t>
            </a:r>
            <a:endParaRPr b="0" lang="en-US" sz="2400" spc="-1" strike="noStrike">
              <a:solidFill>
                <a:srgbClr val="ffffff"/>
              </a:solidFill>
              <a:uFill>
                <a:solidFill>
                  <a:srgbClr val="ffffff"/>
                </a:solidFill>
              </a:uFill>
              <a:latin typeface="Arial"/>
            </a:endParaRPr>
          </a:p>
          <a:p>
            <a:pPr lvl="3" marL="1728000" indent="-216000">
              <a:buClr>
                <a:srgbClr val="ffffff"/>
              </a:buClr>
              <a:buSzPct val="75000"/>
              <a:buFont typeface="Symbol" charset="2"/>
              <a:buChar char=""/>
            </a:pPr>
            <a:r>
              <a:rPr b="0" lang="en-US" sz="2000" spc="-1" strike="noStrike">
                <a:solidFill>
                  <a:srgbClr val="ffffff"/>
                </a:solidFill>
                <a:uFill>
                  <a:solidFill>
                    <a:srgbClr val="ffffff"/>
                  </a:solidFill>
                </a:uFill>
                <a:latin typeface="Arial"/>
              </a:rPr>
              <a:t>Fourth Outline Level</a:t>
            </a:r>
            <a:endParaRPr b="0" lang="en-US" sz="2000" spc="-1" strike="noStrike">
              <a:solidFill>
                <a:srgbClr val="ffffff"/>
              </a:solidFill>
              <a:uFill>
                <a:solidFill>
                  <a:srgbClr val="ffffff"/>
                </a:solidFill>
              </a:uFill>
              <a:latin typeface="Arial"/>
            </a:endParaRPr>
          </a:p>
          <a:p>
            <a:pPr lvl="4" marL="2160000" indent="-216000">
              <a:buClr>
                <a:srgbClr val="ffffff"/>
              </a:buClr>
              <a:buSzPct val="45000"/>
              <a:buFont typeface="Wingdings" charset="2"/>
              <a:buChar char=""/>
            </a:pPr>
            <a:r>
              <a:rPr b="0" lang="en-US" sz="2000" spc="-1" strike="noStrike">
                <a:solidFill>
                  <a:srgbClr val="ffffff"/>
                </a:solidFill>
                <a:uFill>
                  <a:solidFill>
                    <a:srgbClr val="ffffff"/>
                  </a:solidFill>
                </a:uFill>
                <a:latin typeface="Arial"/>
              </a:rPr>
              <a:t>Fifth Outline Level</a:t>
            </a:r>
            <a:endParaRPr b="0" lang="en-US" sz="2000" spc="-1" strike="noStrike">
              <a:solidFill>
                <a:srgbClr val="ffffff"/>
              </a:solidFill>
              <a:uFill>
                <a:solidFill>
                  <a:srgbClr val="ffffff"/>
                </a:solidFill>
              </a:uFill>
              <a:latin typeface="Arial"/>
            </a:endParaRPr>
          </a:p>
          <a:p>
            <a:pPr lvl="5" marL="2592000" indent="-216000">
              <a:buClr>
                <a:srgbClr val="ffffff"/>
              </a:buClr>
              <a:buSzPct val="45000"/>
              <a:buFont typeface="Wingdings" charset="2"/>
              <a:buChar char=""/>
            </a:pPr>
            <a:r>
              <a:rPr b="0" lang="en-US" sz="2000" spc="-1" strike="noStrike">
                <a:solidFill>
                  <a:srgbClr val="ffffff"/>
                </a:solidFill>
                <a:uFill>
                  <a:solidFill>
                    <a:srgbClr val="ffffff"/>
                  </a:solidFill>
                </a:uFill>
                <a:latin typeface="Arial"/>
              </a:rPr>
              <a:t>Sixth Outline Level</a:t>
            </a:r>
            <a:endParaRPr b="0" lang="en-US" sz="2000" spc="-1" strike="noStrike">
              <a:solidFill>
                <a:srgbClr val="ffffff"/>
              </a:solidFill>
              <a:uFill>
                <a:solidFill>
                  <a:srgbClr val="ffffff"/>
                </a:solidFill>
              </a:uFill>
              <a:latin typeface="Arial"/>
            </a:endParaRPr>
          </a:p>
          <a:p>
            <a:pPr lvl="6" marL="3024000" indent="-216000">
              <a:buClr>
                <a:srgbClr val="ffffff"/>
              </a:buClr>
              <a:buSzPct val="45000"/>
              <a:buFont typeface="Wingdings" charset="2"/>
              <a:buChar char=""/>
            </a:pPr>
            <a:r>
              <a:rPr b="0" lang="en-US" sz="2000" spc="-1" strike="noStrike">
                <a:solidFill>
                  <a:srgbClr val="ffffff"/>
                </a:solidFill>
                <a:uFill>
                  <a:solidFill>
                    <a:srgbClr val="ffffff"/>
                  </a:solidFill>
                </a:uFill>
                <a:latin typeface="Arial"/>
              </a:rPr>
              <a:t>Seventh Outline Level</a:t>
            </a:r>
            <a:endParaRPr b="0" lang="en-US" sz="2000" spc="-1" strike="noStrike">
              <a:solidFill>
                <a:srgbClr val="ffffff"/>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37" name="CustomShape 1"/>
          <p:cNvSpPr/>
          <p:nvPr/>
        </p:nvSpPr>
        <p:spPr>
          <a:xfrm>
            <a:off x="0" y="0"/>
            <a:ext cx="12191400" cy="2185200"/>
          </a:xfrm>
          <a:custGeom>
            <a:avLst/>
            <a:gdLst/>
            <a:ahLst/>
            <a:rect l="l" t="t"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a:blip r:embed="rId2"/>
            <a:tile/>
          </a:blipFill>
          <a:ln w="9360">
            <a:solidFill>
              <a:srgbClr val="dddddd"/>
            </a:solidFill>
            <a:round/>
          </a:ln>
        </p:spPr>
        <p:style>
          <a:lnRef idx="0"/>
          <a:fillRef idx="0"/>
          <a:effectRef idx="0"/>
          <a:fontRef idx="minor"/>
        </p:style>
      </p:sp>
      <p:sp>
        <p:nvSpPr>
          <p:cNvPr id="38" name="PlaceHolder 2"/>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solidFill>
                  <a:srgbClr val="ffffff"/>
                </a:solidFill>
                <a:uFill>
                  <a:solidFill>
                    <a:srgbClr val="ffffff"/>
                  </a:solidFill>
                </a:uFill>
                <a:latin typeface="Arial"/>
              </a:rPr>
              <a:t>Click to edit the title text </a:t>
            </a:r>
            <a:r>
              <a:rPr b="0" lang="en-US" sz="4400" spc="-1" strike="noStrike">
                <a:solidFill>
                  <a:srgbClr val="ffffff"/>
                </a:solidFill>
                <a:uFill>
                  <a:solidFill>
                    <a:srgbClr val="ffffff"/>
                  </a:solidFill>
                </a:uFill>
                <a:latin typeface="Arial"/>
              </a:rPr>
              <a:t>format</a:t>
            </a:r>
            <a:endParaRPr b="0" lang="en-US" sz="4400" spc="-1" strike="noStrike">
              <a:solidFill>
                <a:srgbClr val="ffffff"/>
              </a:solidFill>
              <a:uFill>
                <a:solidFill>
                  <a:srgbClr val="ffffff"/>
                </a:solidFill>
              </a:uFill>
              <a:latin typeface="Arial"/>
            </a:endParaRPr>
          </a:p>
        </p:txBody>
      </p:sp>
      <p:sp>
        <p:nvSpPr>
          <p:cNvPr id="39" name="PlaceHolder 3"/>
          <p:cNvSpPr>
            <a:spLocks noGrp="1"/>
          </p:cNvSpPr>
          <p:nvPr>
            <p:ph type="body"/>
          </p:nvPr>
        </p:nvSpPr>
        <p:spPr>
          <a:xfrm>
            <a:off x="609480" y="1604520"/>
            <a:ext cx="10972440" cy="3977280"/>
          </a:xfrm>
          <a:prstGeom prst="rect">
            <a:avLst/>
          </a:prstGeom>
        </p:spPr>
        <p:txBody>
          <a:bodyPr lIns="0" rIns="0" tIns="0" bIns="0"/>
          <a:p>
            <a:pPr marL="432000" indent="-324000">
              <a:buClr>
                <a:srgbClr val="ffffff"/>
              </a:buClr>
              <a:buSzPct val="45000"/>
              <a:buFont typeface="Wingdings" charset="2"/>
              <a:buChar char=""/>
            </a:pPr>
            <a:r>
              <a:rPr b="0" lang="en-US" sz="3200" spc="-1" strike="noStrike">
                <a:solidFill>
                  <a:srgbClr val="ffffff"/>
                </a:solidFill>
                <a:uFill>
                  <a:solidFill>
                    <a:srgbClr val="ffffff"/>
                  </a:solidFill>
                </a:uFill>
                <a:latin typeface="Arial"/>
              </a:rPr>
              <a:t>Click to edit the outline text format</a:t>
            </a:r>
            <a:endParaRPr b="0" lang="en-US" sz="3200" spc="-1" strike="noStrike">
              <a:solidFill>
                <a:srgbClr val="ffffff"/>
              </a:solidFill>
              <a:uFill>
                <a:solidFill>
                  <a:srgbClr val="ffffff"/>
                </a:solidFill>
              </a:uFill>
              <a:latin typeface="Arial"/>
            </a:endParaRPr>
          </a:p>
          <a:p>
            <a:pPr lvl="1" marL="864000" indent="-324000">
              <a:buClr>
                <a:srgbClr val="ffffff"/>
              </a:buClr>
              <a:buSzPct val="75000"/>
              <a:buFont typeface="Symbol" charset="2"/>
              <a:buChar char=""/>
            </a:pPr>
            <a:r>
              <a:rPr b="0" lang="en-US" sz="2800" spc="-1" strike="noStrike">
                <a:solidFill>
                  <a:srgbClr val="ffffff"/>
                </a:solidFill>
                <a:uFill>
                  <a:solidFill>
                    <a:srgbClr val="ffffff"/>
                  </a:solidFill>
                </a:uFill>
                <a:latin typeface="Arial"/>
              </a:rPr>
              <a:t>Second Outline Level</a:t>
            </a:r>
            <a:endParaRPr b="0" lang="en-US" sz="2800" spc="-1" strike="noStrike">
              <a:solidFill>
                <a:srgbClr val="ffffff"/>
              </a:solidFill>
              <a:uFill>
                <a:solidFill>
                  <a:srgbClr val="ffffff"/>
                </a:solidFill>
              </a:uFill>
              <a:latin typeface="Arial"/>
            </a:endParaRPr>
          </a:p>
          <a:p>
            <a:pPr lvl="2" marL="1296000" indent="-288000">
              <a:buClr>
                <a:srgbClr val="ffffff"/>
              </a:buClr>
              <a:buSzPct val="45000"/>
              <a:buFont typeface="Wingdings" charset="2"/>
              <a:buChar char=""/>
            </a:pPr>
            <a:r>
              <a:rPr b="0" lang="en-US" sz="2400" spc="-1" strike="noStrike">
                <a:solidFill>
                  <a:srgbClr val="ffffff"/>
                </a:solidFill>
                <a:uFill>
                  <a:solidFill>
                    <a:srgbClr val="ffffff"/>
                  </a:solidFill>
                </a:uFill>
                <a:latin typeface="Arial"/>
              </a:rPr>
              <a:t>Third Outline Level</a:t>
            </a:r>
            <a:endParaRPr b="0" lang="en-US" sz="2400" spc="-1" strike="noStrike">
              <a:solidFill>
                <a:srgbClr val="ffffff"/>
              </a:solidFill>
              <a:uFill>
                <a:solidFill>
                  <a:srgbClr val="ffffff"/>
                </a:solidFill>
              </a:uFill>
              <a:latin typeface="Arial"/>
            </a:endParaRPr>
          </a:p>
          <a:p>
            <a:pPr lvl="3" marL="1728000" indent="-216000">
              <a:buClr>
                <a:srgbClr val="ffffff"/>
              </a:buClr>
              <a:buSzPct val="75000"/>
              <a:buFont typeface="Symbol" charset="2"/>
              <a:buChar char=""/>
            </a:pPr>
            <a:r>
              <a:rPr b="0" lang="en-US" sz="2000" spc="-1" strike="noStrike">
                <a:solidFill>
                  <a:srgbClr val="ffffff"/>
                </a:solidFill>
                <a:uFill>
                  <a:solidFill>
                    <a:srgbClr val="ffffff"/>
                  </a:solidFill>
                </a:uFill>
                <a:latin typeface="Arial"/>
              </a:rPr>
              <a:t>Fourth Outline Level</a:t>
            </a:r>
            <a:endParaRPr b="0" lang="en-US" sz="2000" spc="-1" strike="noStrike">
              <a:solidFill>
                <a:srgbClr val="ffffff"/>
              </a:solidFill>
              <a:uFill>
                <a:solidFill>
                  <a:srgbClr val="ffffff"/>
                </a:solidFill>
              </a:uFill>
              <a:latin typeface="Arial"/>
            </a:endParaRPr>
          </a:p>
          <a:p>
            <a:pPr lvl="4" marL="2160000" indent="-216000">
              <a:buClr>
                <a:srgbClr val="ffffff"/>
              </a:buClr>
              <a:buSzPct val="45000"/>
              <a:buFont typeface="Wingdings" charset="2"/>
              <a:buChar char=""/>
            </a:pPr>
            <a:r>
              <a:rPr b="0" lang="en-US" sz="2000" spc="-1" strike="noStrike">
                <a:solidFill>
                  <a:srgbClr val="ffffff"/>
                </a:solidFill>
                <a:uFill>
                  <a:solidFill>
                    <a:srgbClr val="ffffff"/>
                  </a:solidFill>
                </a:uFill>
                <a:latin typeface="Arial"/>
              </a:rPr>
              <a:t>Fifth Outline Level</a:t>
            </a:r>
            <a:endParaRPr b="0" lang="en-US" sz="2000" spc="-1" strike="noStrike">
              <a:solidFill>
                <a:srgbClr val="ffffff"/>
              </a:solidFill>
              <a:uFill>
                <a:solidFill>
                  <a:srgbClr val="ffffff"/>
                </a:solidFill>
              </a:uFill>
              <a:latin typeface="Arial"/>
            </a:endParaRPr>
          </a:p>
          <a:p>
            <a:pPr lvl="5" marL="2592000" indent="-216000">
              <a:buClr>
                <a:srgbClr val="ffffff"/>
              </a:buClr>
              <a:buSzPct val="45000"/>
              <a:buFont typeface="Wingdings" charset="2"/>
              <a:buChar char=""/>
            </a:pPr>
            <a:r>
              <a:rPr b="0" lang="en-US" sz="2000" spc="-1" strike="noStrike">
                <a:solidFill>
                  <a:srgbClr val="ffffff"/>
                </a:solidFill>
                <a:uFill>
                  <a:solidFill>
                    <a:srgbClr val="ffffff"/>
                  </a:solidFill>
                </a:uFill>
                <a:latin typeface="Arial"/>
              </a:rPr>
              <a:t>Sixth Outline Level</a:t>
            </a:r>
            <a:endParaRPr b="0" lang="en-US" sz="2000" spc="-1" strike="noStrike">
              <a:solidFill>
                <a:srgbClr val="ffffff"/>
              </a:solidFill>
              <a:uFill>
                <a:solidFill>
                  <a:srgbClr val="ffffff"/>
                </a:solidFill>
              </a:uFill>
              <a:latin typeface="Arial"/>
            </a:endParaRPr>
          </a:p>
          <a:p>
            <a:pPr lvl="6" marL="3024000" indent="-216000">
              <a:buClr>
                <a:srgbClr val="ffffff"/>
              </a:buClr>
              <a:buSzPct val="45000"/>
              <a:buFont typeface="Wingdings" charset="2"/>
              <a:buChar char=""/>
            </a:pPr>
            <a:r>
              <a:rPr b="0" lang="en-US" sz="2000" spc="-1" strike="noStrike">
                <a:solidFill>
                  <a:srgbClr val="ffffff"/>
                </a:solidFill>
                <a:uFill>
                  <a:solidFill>
                    <a:srgbClr val="ffffff"/>
                  </a:solidFill>
                </a:uFill>
                <a:latin typeface="Arial"/>
              </a:rPr>
              <a:t>Seventh Outline Level</a:t>
            </a:r>
            <a:endParaRPr b="0" lang="en-US" sz="2000" spc="-1" strike="noStrike">
              <a:solidFill>
                <a:srgbClr val="ffffff"/>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slideLayout" Target="../slideLayouts/slideLayout13.xml"/><Relationship Id="rId5"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slideLayout" Target="../slideLayouts/slideLayout13.xml"/><Relationship Id="rId5"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13.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slideLayout" Target="../slideLayouts/slideLayout13.xml"/><Relationship Id="rId4"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8.wmf"/><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slideLayout" Target="../slideLayouts/slideLayout13.xml"/><Relationship Id="rId6"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slideLayout" Target="../slideLayouts/slideLayout13.xml"/><Relationship Id="rId6"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CustomShape 1"/>
          <p:cNvSpPr/>
          <p:nvPr/>
        </p:nvSpPr>
        <p:spPr>
          <a:xfrm>
            <a:off x="408600" y="1554840"/>
            <a:ext cx="11436120" cy="2970360"/>
          </a:xfrm>
          <a:prstGeom prst="rect">
            <a:avLst/>
          </a:prstGeom>
          <a:noFill/>
          <a:ln>
            <a:noFill/>
          </a:ln>
        </p:spPr>
        <p:style>
          <a:lnRef idx="0"/>
          <a:fillRef idx="0"/>
          <a:effectRef idx="0"/>
          <a:fontRef idx="minor"/>
        </p:style>
        <p:txBody>
          <a:bodyPr lIns="90000" rIns="90000" tIns="45000" bIns="45000" anchor="b"/>
          <a:p>
            <a:r>
              <a:rPr b="0" lang="en-US" sz="4400" spc="-1" strike="noStrike">
                <a:solidFill>
                  <a:srgbClr val="000000"/>
                </a:solidFill>
                <a:uFill>
                  <a:solidFill>
                    <a:srgbClr val="ffffff"/>
                  </a:solidFill>
                </a:uFill>
                <a:latin typeface="Century Gothic"/>
              </a:rPr>
              <a:t>Robust Interactive Image Segmentation </a:t>
            </a:r>
            <a:endParaRPr b="0" lang="en-US" sz="1800" spc="-1" strike="noStrike">
              <a:solidFill>
                <a:srgbClr val="ffffff"/>
              </a:solidFill>
              <a:uFill>
                <a:solidFill>
                  <a:srgbClr val="ffffff"/>
                </a:solidFill>
              </a:uFill>
              <a:latin typeface="Arial"/>
            </a:endParaRPr>
          </a:p>
          <a:p>
            <a:pPr algn="ctr">
              <a:lnSpc>
                <a:spcPct val="100000"/>
              </a:lnSpc>
            </a:pPr>
            <a:r>
              <a:rPr b="0" lang="en-US" sz="4400" spc="-1" strike="noStrike">
                <a:solidFill>
                  <a:srgbClr val="000000"/>
                </a:solidFill>
                <a:uFill>
                  <a:solidFill>
                    <a:srgbClr val="ffffff"/>
                  </a:solidFill>
                </a:uFill>
                <a:latin typeface="Century Gothic"/>
              </a:rPr>
              <a:t>Using </a:t>
            </a:r>
            <a:r>
              <a:rPr b="1" lang="en-US" sz="4400" spc="-1" strike="noStrike">
                <a:solidFill>
                  <a:srgbClr val="ff0000"/>
                </a:solidFill>
                <a:uFill>
                  <a:solidFill>
                    <a:srgbClr val="ffffff"/>
                  </a:solidFill>
                </a:uFill>
                <a:latin typeface="Century Gothic"/>
              </a:rPr>
              <a:t>Structure-Aware </a:t>
            </a:r>
            <a:r>
              <a:rPr b="1" lang="en-US" sz="4400" spc="-1" strike="noStrike">
                <a:solidFill>
                  <a:srgbClr val="0070c0"/>
                </a:solidFill>
                <a:uFill>
                  <a:solidFill>
                    <a:srgbClr val="ffffff"/>
                  </a:solidFill>
                </a:uFill>
                <a:latin typeface="Century Gothic"/>
              </a:rPr>
              <a:t>Labeling</a:t>
            </a:r>
            <a:r>
              <a:rPr b="0" lang="en-US" sz="4400" spc="-1" strike="noStrike">
                <a:solidFill>
                  <a:srgbClr val="000000"/>
                </a:solidFill>
                <a:uFill>
                  <a:solidFill>
                    <a:srgbClr val="ffffff"/>
                  </a:solidFill>
                </a:uFill>
                <a:latin typeface="Century Gothic"/>
              </a:rPr>
              <a:t> </a:t>
            </a:r>
            <a:endParaRPr b="0" lang="en-US" sz="1800" spc="-1" strike="noStrike">
              <a:solidFill>
                <a:srgbClr val="ffffff"/>
              </a:solidFill>
              <a:uFill>
                <a:solidFill>
                  <a:srgbClr val="ffffff"/>
                </a:solidFill>
              </a:uFill>
              <a:latin typeface="Arial"/>
            </a:endParaRPr>
          </a:p>
        </p:txBody>
      </p:sp>
      <p:sp>
        <p:nvSpPr>
          <p:cNvPr id="80" name="CustomShape 2"/>
          <p:cNvSpPr/>
          <p:nvPr/>
        </p:nvSpPr>
        <p:spPr>
          <a:xfrm>
            <a:off x="582840" y="5340960"/>
            <a:ext cx="10571400" cy="1254240"/>
          </a:xfrm>
          <a:prstGeom prst="rect">
            <a:avLst/>
          </a:prstGeom>
          <a:noFill/>
          <a:ln>
            <a:noFill/>
          </a:ln>
        </p:spPr>
        <p:style>
          <a:lnRef idx="0"/>
          <a:fillRef idx="0"/>
          <a:effectRef idx="0"/>
          <a:fontRef idx="minor"/>
        </p:style>
        <p:txBody>
          <a:bodyPr lIns="90000" rIns="90000" tIns="45000" bIns="45000"/>
          <a:p>
            <a:pPr marL="285840" indent="-285120">
              <a:lnSpc>
                <a:spcPct val="100000"/>
              </a:lnSpc>
              <a:buClr>
                <a:srgbClr val="dddddd"/>
              </a:buClr>
              <a:buFont typeface="Wingdings" charset="2"/>
              <a:buChar char=""/>
            </a:pPr>
            <a:r>
              <a:rPr b="0" lang="en-US" sz="1800" spc="-1" strike="noStrike">
                <a:solidFill>
                  <a:srgbClr val="ffffff"/>
                </a:solidFill>
                <a:uFill>
                  <a:solidFill>
                    <a:srgbClr val="ffffff"/>
                  </a:solidFill>
                </a:uFill>
                <a:latin typeface="Century Gothic"/>
              </a:rPr>
              <a:t>Journal </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 Elsevier</a:t>
            </a:r>
            <a:endParaRPr b="0" lang="en-US" sz="1800" spc="-1" strike="noStrike">
              <a:solidFill>
                <a:srgbClr val="ffffff"/>
              </a:solidFill>
              <a:uFill>
                <a:solidFill>
                  <a:srgbClr val="ffffff"/>
                </a:solidFill>
              </a:uFill>
              <a:latin typeface="Arial"/>
            </a:endParaRPr>
          </a:p>
          <a:p>
            <a:pPr marL="285840" indent="-285120">
              <a:lnSpc>
                <a:spcPct val="100000"/>
              </a:lnSpc>
              <a:buClr>
                <a:srgbClr val="dddddd"/>
              </a:buClr>
              <a:buFont typeface="Wingdings" charset="2"/>
              <a:buChar char=""/>
            </a:pPr>
            <a:r>
              <a:rPr b="0" lang="en-US" sz="1800" spc="-1" strike="noStrike">
                <a:solidFill>
                  <a:srgbClr val="ffffff"/>
                </a:solidFill>
                <a:uFill>
                  <a:solidFill>
                    <a:srgbClr val="ffffff"/>
                  </a:solidFill>
                </a:uFill>
                <a:latin typeface="Century Gothic"/>
              </a:rPr>
              <a:t>Online </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 Feb 27, 2017 </a:t>
            </a:r>
            <a:endParaRPr b="0" lang="en-US" sz="1800" spc="-1" strike="noStrike">
              <a:solidFill>
                <a:srgbClr val="ffffff"/>
              </a:solidFill>
              <a:uFill>
                <a:solidFill>
                  <a:srgbClr val="ffffff"/>
                </a:solidFill>
              </a:uFill>
              <a:latin typeface="Arial"/>
            </a:endParaRPr>
          </a:p>
          <a:p>
            <a:pPr marL="285840" indent="-285120">
              <a:lnSpc>
                <a:spcPct val="100000"/>
              </a:lnSpc>
              <a:buClr>
                <a:srgbClr val="dddddd"/>
              </a:buClr>
              <a:buFont typeface="Wingdings" charset="2"/>
              <a:buChar char=""/>
            </a:pPr>
            <a:r>
              <a:rPr b="0" lang="en-US" sz="1800" spc="-1" strike="noStrike">
                <a:solidFill>
                  <a:srgbClr val="ffffff"/>
                </a:solidFill>
                <a:uFill>
                  <a:solidFill>
                    <a:srgbClr val="ffffff"/>
                  </a:solidFill>
                </a:uFill>
                <a:latin typeface="Century Gothic"/>
              </a:rPr>
              <a:t>Authors </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 Changjae Oh, Bumsub Ham, Kwanghoon Sohn </a:t>
            </a:r>
            <a:endParaRPr b="0" lang="en-US" sz="1800" spc="-1" strike="noStrike">
              <a:solidFill>
                <a:srgbClr val="ffffff"/>
              </a:solidFill>
              <a:uFill>
                <a:solidFill>
                  <a:srgbClr val="ffffff"/>
                </a:solidFill>
              </a:uFill>
              <a:latin typeface="Arial"/>
            </a:endParaRPr>
          </a:p>
          <a:p>
            <a:pPr>
              <a:lnSpc>
                <a:spcPct val="100000"/>
              </a:lnSpc>
            </a:pPr>
            <a:endParaRPr b="0" lang="en-US" sz="1800" spc="-1" strike="noStrike">
              <a:solidFill>
                <a:srgbClr val="ffffff"/>
              </a:solidFill>
              <a:uFill>
                <a:solidFill>
                  <a:srgbClr val="ffffff"/>
                </a:solidFill>
              </a:uFill>
              <a:latin typeface="Arial"/>
            </a:endParaRPr>
          </a:p>
        </p:txBody>
      </p:sp>
      <p:sp>
        <p:nvSpPr>
          <p:cNvPr id="81" name="CustomShape 3"/>
          <p:cNvSpPr/>
          <p:nvPr/>
        </p:nvSpPr>
        <p:spPr>
          <a:xfrm>
            <a:off x="8849880" y="309240"/>
            <a:ext cx="3183120" cy="638640"/>
          </a:xfrm>
          <a:prstGeom prst="rect">
            <a:avLst/>
          </a:prstGeom>
          <a:noFill/>
          <a:ln>
            <a:noFill/>
          </a:ln>
        </p:spPr>
        <p:style>
          <a:lnRef idx="0"/>
          <a:fillRef idx="0"/>
          <a:effectRef idx="0"/>
          <a:fontRef idx="minor"/>
        </p:style>
        <p:txBody>
          <a:bodyPr wrap="none" lIns="90000" rIns="90000" tIns="45000" bIns="45000"/>
          <a:p>
            <a:pPr algn="r">
              <a:lnSpc>
                <a:spcPct val="100000"/>
              </a:lnSpc>
            </a:pPr>
            <a:r>
              <a:rPr b="1" lang="en-US" sz="1800" spc="-1" strike="noStrike">
                <a:solidFill>
                  <a:srgbClr val="0d0d0d"/>
                </a:solidFill>
                <a:uFill>
                  <a:solidFill>
                    <a:srgbClr val="ffffff"/>
                  </a:solidFill>
                </a:uFill>
                <a:latin typeface="Century Gothic"/>
                <a:ea typeface="DejaVu Sans"/>
              </a:rPr>
              <a:t>S2 – Teknik Informatika</a:t>
            </a:r>
            <a:endParaRPr b="0" lang="en-US" sz="1800" spc="-1" strike="noStrike">
              <a:solidFill>
                <a:srgbClr val="ffffff"/>
              </a:solidFill>
              <a:uFill>
                <a:solidFill>
                  <a:srgbClr val="ffffff"/>
                </a:solidFill>
              </a:uFill>
              <a:latin typeface="Arial"/>
            </a:endParaRPr>
          </a:p>
          <a:p>
            <a:pPr algn="r">
              <a:lnSpc>
                <a:spcPct val="100000"/>
              </a:lnSpc>
            </a:pPr>
            <a:r>
              <a:rPr b="1" lang="en-US" sz="1800" spc="-1" strike="noStrike">
                <a:solidFill>
                  <a:srgbClr val="0d0d0d"/>
                </a:solidFill>
                <a:uFill>
                  <a:solidFill>
                    <a:srgbClr val="ffffff"/>
                  </a:solidFill>
                </a:uFill>
                <a:latin typeface="Century Gothic"/>
                <a:ea typeface="DejaVu Sans"/>
              </a:rPr>
              <a:t>ITS</a:t>
            </a:r>
            <a:endParaRPr b="0" lang="en-US" sz="1800" spc="-1" strike="noStrike">
              <a:solidFill>
                <a:srgbClr val="ffffff"/>
              </a:solidFill>
              <a:uFill>
                <a:solidFill>
                  <a:srgbClr val="ffffff"/>
                </a:solidFill>
              </a:uFill>
              <a:latin typeface="Arial"/>
            </a:endParaRPr>
          </a:p>
        </p:txBody>
      </p:sp>
      <p:sp>
        <p:nvSpPr>
          <p:cNvPr id="82" name="CustomShape 4"/>
          <p:cNvSpPr/>
          <p:nvPr/>
        </p:nvSpPr>
        <p:spPr>
          <a:xfrm>
            <a:off x="582840" y="309240"/>
            <a:ext cx="6095160" cy="82008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0d0d0d"/>
                </a:solidFill>
                <a:uFill>
                  <a:solidFill>
                    <a:srgbClr val="ffffff"/>
                  </a:solidFill>
                </a:uFill>
                <a:latin typeface="Century Gothic"/>
                <a:ea typeface="DejaVu Sans"/>
              </a:rPr>
              <a:t>Soleh Elfrianto H  (5116201028)</a:t>
            </a:r>
            <a:endParaRPr b="0" lang="en-US" sz="1800" spc="-1" strike="noStrike">
              <a:solidFill>
                <a:srgbClr val="ffffff"/>
              </a:solidFill>
              <a:uFill>
                <a:solidFill>
                  <a:srgbClr val="ffffff"/>
                </a:solidFill>
              </a:uFill>
              <a:latin typeface="Arial"/>
            </a:endParaRPr>
          </a:p>
          <a:p>
            <a:pPr>
              <a:lnSpc>
                <a:spcPct val="100000"/>
              </a:lnSpc>
            </a:pPr>
            <a:r>
              <a:rPr b="1" lang="en-US" sz="1600" spc="-1" strike="noStrike">
                <a:solidFill>
                  <a:srgbClr val="0d0d0d"/>
                </a:solidFill>
                <a:uFill>
                  <a:solidFill>
                    <a:srgbClr val="ffffff"/>
                  </a:solidFill>
                </a:uFill>
                <a:latin typeface="Century Gothic"/>
                <a:ea typeface="DejaVu Sans"/>
              </a:rPr>
              <a:t>TD PCD (kelas B)</a:t>
            </a:r>
            <a:endParaRPr b="0" lang="en-US" sz="1800" spc="-1" strike="noStrike">
              <a:solidFill>
                <a:srgbClr val="ffffff"/>
              </a:solidFill>
              <a:uFill>
                <a:solidFill>
                  <a:srgbClr val="ffffff"/>
                </a:solidFill>
              </a:uFill>
              <a:latin typeface="Arial"/>
            </a:endParaRPr>
          </a:p>
          <a:p>
            <a:pPr>
              <a:lnSpc>
                <a:spcPct val="100000"/>
              </a:lnSpc>
            </a:pPr>
            <a:r>
              <a:rPr b="1" lang="en-US" sz="1600" spc="-1" strike="noStrike">
                <a:solidFill>
                  <a:srgbClr val="0d0d0d"/>
                </a:solidFill>
                <a:uFill>
                  <a:solidFill>
                    <a:srgbClr val="ffffff"/>
                  </a:solidFill>
                </a:uFill>
                <a:latin typeface="Century Gothic"/>
                <a:ea typeface="DejaVu Sans"/>
              </a:rPr>
              <a:t>Review Paper ‘Segmentasi’</a:t>
            </a:r>
            <a:endParaRPr b="0" lang="en-US" sz="1800" spc="-1" strike="noStrike">
              <a:solidFill>
                <a:srgbClr val="ffffff"/>
              </a:solidFill>
              <a:uFill>
                <a:solidFill>
                  <a:srgbClr val="ffffff"/>
                </a:solidFill>
              </a:uFill>
              <a:latin typeface="Arial"/>
            </a:endParaRPr>
          </a:p>
        </p:txBody>
      </p:sp>
    </p:spTree>
  </p:cSld>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CustomShape 1"/>
          <p:cNvSpPr/>
          <p:nvPr/>
        </p:nvSpPr>
        <p:spPr>
          <a:xfrm>
            <a:off x="810000" y="447120"/>
            <a:ext cx="10571400" cy="969840"/>
          </a:xfrm>
          <a:prstGeom prst="rect">
            <a:avLst/>
          </a:prstGeom>
          <a:noFill/>
          <a:ln>
            <a:noFill/>
          </a:ln>
        </p:spPr>
        <p:style>
          <a:lnRef idx="0"/>
          <a:fillRef idx="0"/>
          <a:effectRef idx="0"/>
          <a:fontRef idx="minor"/>
        </p:style>
        <p:txBody>
          <a:bodyPr lIns="90000" rIns="90000" tIns="45000" bIns="45000" anchor="b"/>
          <a:p>
            <a:pPr>
              <a:lnSpc>
                <a:spcPct val="100000"/>
              </a:lnSpc>
            </a:pPr>
            <a:r>
              <a:rPr b="1" lang="en-US" sz="4000" spc="-1" strike="noStrike">
                <a:solidFill>
                  <a:srgbClr val="0d0d0d"/>
                </a:solidFill>
                <a:uFill>
                  <a:solidFill>
                    <a:srgbClr val="ffffff"/>
                  </a:solidFill>
                </a:uFill>
                <a:latin typeface="Century Gothic"/>
              </a:rPr>
              <a:t>Dataset </a:t>
            </a:r>
            <a:endParaRPr b="0" lang="en-US" sz="1800" spc="-1" strike="noStrike">
              <a:solidFill>
                <a:srgbClr val="ffffff"/>
              </a:solidFill>
              <a:uFill>
                <a:solidFill>
                  <a:srgbClr val="ffffff"/>
                </a:solidFill>
              </a:uFill>
              <a:latin typeface="Arial"/>
            </a:endParaRPr>
          </a:p>
        </p:txBody>
      </p:sp>
      <p:sp>
        <p:nvSpPr>
          <p:cNvPr id="114" name="CustomShape 2"/>
          <p:cNvSpPr/>
          <p:nvPr/>
        </p:nvSpPr>
        <p:spPr>
          <a:xfrm>
            <a:off x="818640" y="2222280"/>
            <a:ext cx="7228080" cy="4939920"/>
          </a:xfrm>
          <a:prstGeom prst="rect">
            <a:avLst/>
          </a:prstGeom>
          <a:noFill/>
          <a:ln>
            <a:noFill/>
          </a:ln>
        </p:spPr>
        <p:style>
          <a:lnRef idx="0"/>
          <a:fillRef idx="0"/>
          <a:effectRef idx="0"/>
          <a:fontRef idx="minor"/>
        </p:style>
      </p:sp>
      <p:sp>
        <p:nvSpPr>
          <p:cNvPr id="115" name="CustomShape 3"/>
          <p:cNvSpPr/>
          <p:nvPr/>
        </p:nvSpPr>
        <p:spPr>
          <a:xfrm>
            <a:off x="7012440" y="3780720"/>
            <a:ext cx="2730600" cy="364320"/>
          </a:xfrm>
          <a:prstGeom prst="rect">
            <a:avLst/>
          </a:prstGeom>
          <a:noFill/>
          <a:ln>
            <a:noFill/>
          </a:ln>
        </p:spPr>
        <p:style>
          <a:lnRef idx="0"/>
          <a:fillRef idx="0"/>
          <a:effectRef idx="0"/>
          <a:fontRef idx="minor"/>
        </p:style>
      </p:sp>
      <p:sp>
        <p:nvSpPr>
          <p:cNvPr id="116" name="TextShape 4"/>
          <p:cNvSpPr txBox="1"/>
          <p:nvPr/>
        </p:nvSpPr>
        <p:spPr>
          <a:xfrm>
            <a:off x="1620720" y="2725920"/>
            <a:ext cx="5603040" cy="1114560"/>
          </a:xfrm>
          <a:prstGeom prst="rect">
            <a:avLst/>
          </a:prstGeom>
          <a:noFill/>
          <a:ln>
            <a:noFill/>
          </a:ln>
        </p:spPr>
        <p:txBody>
          <a:bodyPr lIns="90000" rIns="90000" tIns="45000" bIns="45000"/>
          <a:p>
            <a:pPr algn="just"/>
            <a:r>
              <a:rPr b="0" lang="en-US" sz="2200" spc="-1" strike="noStrike">
                <a:solidFill>
                  <a:srgbClr val="ffffff"/>
                </a:solidFill>
                <a:uFill>
                  <a:solidFill>
                    <a:srgbClr val="ffffff"/>
                  </a:solidFill>
                </a:uFill>
                <a:latin typeface="Arial"/>
              </a:rPr>
              <a:t>- Grabcut dataset ( Rother et </a:t>
            </a:r>
            <a:r>
              <a:rPr b="0" lang="en-US" sz="2200" spc="-1" strike="noStrike">
                <a:solidFill>
                  <a:srgbClr val="ffffff"/>
                </a:solidFill>
                <a:uFill>
                  <a:solidFill>
                    <a:srgbClr val="ffffff"/>
                  </a:solidFill>
                </a:uFill>
                <a:latin typeface="Arial"/>
              </a:rPr>
              <a:t>al., 2004 ) </a:t>
            </a:r>
            <a:endParaRPr b="0" lang="en-US" sz="2200" spc="-1" strike="noStrike">
              <a:solidFill>
                <a:srgbClr val="ffffff"/>
              </a:solidFill>
              <a:uFill>
                <a:solidFill>
                  <a:srgbClr val="ffffff"/>
                </a:solidFill>
              </a:uFill>
              <a:latin typeface="Arial"/>
            </a:endParaRPr>
          </a:p>
          <a:p>
            <a:pPr algn="just"/>
            <a:r>
              <a:rPr b="0" lang="en-US" sz="2200" spc="-1" strike="noStrike">
                <a:solidFill>
                  <a:srgbClr val="ffffff"/>
                </a:solidFill>
                <a:uFill>
                  <a:solidFill>
                    <a:srgbClr val="ffffff"/>
                  </a:solidFill>
                </a:uFill>
                <a:latin typeface="Arial"/>
              </a:rPr>
              <a:t>- Graz dataset ( Santner et </a:t>
            </a:r>
            <a:r>
              <a:rPr b="0" lang="en-US" sz="2200" spc="-1" strike="noStrike">
                <a:solidFill>
                  <a:srgbClr val="ffffff"/>
                </a:solidFill>
                <a:uFill>
                  <a:solidFill>
                    <a:srgbClr val="ffffff"/>
                  </a:solidFill>
                </a:uFill>
                <a:latin typeface="Arial"/>
              </a:rPr>
              <a:t>al., 2010 ).</a:t>
            </a:r>
            <a:endParaRPr b="0" lang="en-US" sz="2200" spc="-1" strike="noStrike">
              <a:solidFill>
                <a:srgbClr val="ffffff"/>
              </a:solidFill>
              <a:uFill>
                <a:solidFill>
                  <a:srgbClr val="ffffff"/>
                </a:solidFill>
              </a:uFill>
              <a:latin typeface="Arial"/>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CustomShape 1"/>
          <p:cNvSpPr/>
          <p:nvPr/>
        </p:nvSpPr>
        <p:spPr>
          <a:xfrm>
            <a:off x="810000" y="447120"/>
            <a:ext cx="10571400" cy="969840"/>
          </a:xfrm>
          <a:prstGeom prst="rect">
            <a:avLst/>
          </a:prstGeom>
          <a:noFill/>
          <a:ln>
            <a:noFill/>
          </a:ln>
        </p:spPr>
        <p:style>
          <a:lnRef idx="0"/>
          <a:fillRef idx="0"/>
          <a:effectRef idx="0"/>
          <a:fontRef idx="minor"/>
        </p:style>
        <p:txBody>
          <a:bodyPr lIns="90000" rIns="90000" tIns="45000" bIns="45000" anchor="b"/>
          <a:p>
            <a:pPr>
              <a:lnSpc>
                <a:spcPct val="100000"/>
              </a:lnSpc>
            </a:pPr>
            <a:r>
              <a:rPr b="1" lang="en-US" sz="4000" spc="-1" strike="noStrike">
                <a:solidFill>
                  <a:srgbClr val="0d0d0d"/>
                </a:solidFill>
                <a:uFill>
                  <a:solidFill>
                    <a:srgbClr val="ffffff"/>
                  </a:solidFill>
                </a:uFill>
                <a:latin typeface="Century Gothic"/>
              </a:rPr>
              <a:t>
</a:t>
            </a:r>
            <a:r>
              <a:rPr b="1" lang="en-US" sz="4000" spc="-1" strike="noStrike">
                <a:solidFill>
                  <a:srgbClr val="0d0d0d"/>
                </a:solidFill>
                <a:uFill>
                  <a:solidFill>
                    <a:srgbClr val="ffffff"/>
                  </a:solidFill>
                </a:uFill>
                <a:latin typeface="Century Gothic"/>
              </a:rPr>
              <a:t>#Experiments </a:t>
            </a:r>
            <a:endParaRPr b="0" lang="en-US" sz="1800" spc="-1" strike="noStrike">
              <a:solidFill>
                <a:srgbClr val="ffffff"/>
              </a:solidFill>
              <a:uFill>
                <a:solidFill>
                  <a:srgbClr val="ffffff"/>
                </a:solidFill>
              </a:uFill>
              <a:latin typeface="Arial"/>
            </a:endParaRPr>
          </a:p>
          <a:p>
            <a:pPr>
              <a:lnSpc>
                <a:spcPct val="100000"/>
              </a:lnSpc>
            </a:pPr>
            <a:r>
              <a:rPr b="1" lang="en-US" sz="4000" spc="-1" strike="noStrike">
                <a:solidFill>
                  <a:srgbClr val="0d0d0d"/>
                </a:solidFill>
                <a:uFill>
                  <a:solidFill>
                    <a:srgbClr val="ffffff"/>
                  </a:solidFill>
                </a:uFill>
                <a:latin typeface="Century Gothic"/>
              </a:rPr>
              <a:t>Initial labeling </a:t>
            </a:r>
            <a:endParaRPr b="0" lang="en-US" sz="1800" spc="-1" strike="noStrike">
              <a:solidFill>
                <a:srgbClr val="ffffff"/>
              </a:solidFill>
              <a:uFill>
                <a:solidFill>
                  <a:srgbClr val="ffffff"/>
                </a:solidFill>
              </a:uFill>
              <a:latin typeface="Arial"/>
            </a:endParaRPr>
          </a:p>
        </p:txBody>
      </p:sp>
      <p:sp>
        <p:nvSpPr>
          <p:cNvPr id="118" name="CustomShape 2"/>
          <p:cNvSpPr/>
          <p:nvPr/>
        </p:nvSpPr>
        <p:spPr>
          <a:xfrm>
            <a:off x="0" y="1552320"/>
            <a:ext cx="6766560" cy="4939920"/>
          </a:xfrm>
          <a:prstGeom prst="rect">
            <a:avLst/>
          </a:prstGeom>
          <a:noFill/>
          <a:ln>
            <a:noFill/>
          </a:ln>
        </p:spPr>
        <p:style>
          <a:lnRef idx="0"/>
          <a:fillRef idx="0"/>
          <a:effectRef idx="0"/>
          <a:fontRef idx="minor"/>
        </p:style>
        <p:txBody>
          <a:bodyPr lIns="90000" rIns="90000" tIns="45000" bIns="45000" anchor="ctr"/>
          <a:p>
            <a:pPr algn="just"/>
            <a:r>
              <a:rPr b="0" lang="en-US" sz="1800" spc="-1" strike="noStrike">
                <a:solidFill>
                  <a:srgbClr val="ffffff"/>
                </a:solidFill>
                <a:uFill>
                  <a:solidFill>
                    <a:srgbClr val="ffffff"/>
                  </a:solidFill>
                </a:uFill>
                <a:latin typeface="Arial"/>
              </a:rPr>
              <a:t>- </a:t>
            </a:r>
            <a:r>
              <a:rPr b="1" lang="en-US" sz="1800" spc="-1" strike="noStrike">
                <a:solidFill>
                  <a:srgbClr val="ffffff"/>
                </a:solidFill>
                <a:uFill>
                  <a:solidFill>
                    <a:srgbClr val="ffffff"/>
                  </a:solidFill>
                </a:uFill>
                <a:latin typeface="Arial"/>
              </a:rPr>
              <a:t>manual </a:t>
            </a:r>
            <a:r>
              <a:rPr b="0" lang="en-US" sz="1800" spc="-1" strike="noStrike">
                <a:solidFill>
                  <a:srgbClr val="ffffff"/>
                </a:solidFill>
                <a:uFill>
                  <a:solidFill>
                    <a:srgbClr val="ffffff"/>
                  </a:solidFill>
                </a:uFill>
                <a:latin typeface="Arial"/>
              </a:rPr>
              <a:t>label </a:t>
            </a:r>
            <a:endParaRPr b="0" lang="en-US" sz="1800" spc="-1" strike="noStrike">
              <a:solidFill>
                <a:srgbClr val="ffffff"/>
              </a:solidFill>
              <a:uFill>
                <a:solidFill>
                  <a:srgbClr val="ffffff"/>
                </a:solidFill>
              </a:uFill>
              <a:latin typeface="Arial"/>
            </a:endParaRPr>
          </a:p>
          <a:p>
            <a:pPr algn="just"/>
            <a:r>
              <a:rPr b="0" lang="en-US" sz="1800" spc="-1" strike="noStrike">
                <a:solidFill>
                  <a:srgbClr val="ffffff"/>
                </a:solidFill>
                <a:uFill>
                  <a:solidFill>
                    <a:srgbClr val="ffffff"/>
                  </a:solidFill>
                </a:uFill>
                <a:latin typeface="Arial"/>
              </a:rPr>
              <a:t>	</a:t>
            </a:r>
            <a:r>
              <a:rPr b="0" lang="en-US" sz="1800" spc="-1" strike="noStrike">
                <a:solidFill>
                  <a:srgbClr val="ffffff"/>
                </a:solidFill>
                <a:uFill>
                  <a:solidFill>
                    <a:srgbClr val="ffffff"/>
                  </a:solidFill>
                </a:uFill>
                <a:latin typeface="Arial"/>
              </a:rPr>
              <a:t>	</a:t>
            </a:r>
            <a:r>
              <a:rPr b="0" lang="en-US" sz="1800" spc="-1" strike="noStrike">
                <a:solidFill>
                  <a:srgbClr val="ffffff"/>
                </a:solidFill>
                <a:uFill>
                  <a:solidFill>
                    <a:srgbClr val="ffffff"/>
                  </a:solidFill>
                </a:uFill>
                <a:latin typeface="Arial"/>
              </a:rPr>
              <a:t>- a user roughly draw initial labels to the Grabcut </a:t>
            </a:r>
            <a:endParaRPr b="0" lang="en-US" sz="1800" spc="-1" strike="noStrike">
              <a:solidFill>
                <a:srgbClr val="ffffff"/>
              </a:solidFill>
              <a:uFill>
                <a:solidFill>
                  <a:srgbClr val="ffffff"/>
                </a:solidFill>
              </a:uFill>
              <a:latin typeface="Arial"/>
            </a:endParaRPr>
          </a:p>
          <a:p>
            <a:pPr algn="just"/>
            <a:r>
              <a:rPr b="0" lang="en-US" sz="1800" spc="-1" strike="noStrike">
                <a:solidFill>
                  <a:srgbClr val="ffffff"/>
                </a:solidFill>
                <a:uFill>
                  <a:solidFill>
                    <a:srgbClr val="ffffff"/>
                  </a:solidFill>
                </a:uFill>
                <a:latin typeface="Arial"/>
              </a:rPr>
              <a:t>	</a:t>
            </a:r>
            <a:r>
              <a:rPr b="0" lang="en-US" sz="1800" spc="-1" strike="noStrike">
                <a:solidFill>
                  <a:srgbClr val="ffffff"/>
                </a:solidFill>
                <a:uFill>
                  <a:solidFill>
                    <a:srgbClr val="ffffff"/>
                  </a:solidFill>
                </a:uFill>
                <a:latin typeface="Arial"/>
              </a:rPr>
              <a:t>	</a:t>
            </a:r>
            <a:r>
              <a:rPr b="0" lang="en-US" sz="1800" spc="-1" strike="noStrike">
                <a:solidFill>
                  <a:srgbClr val="ffffff"/>
                </a:solidFill>
                <a:uFill>
                  <a:solidFill>
                    <a:srgbClr val="ffffff"/>
                  </a:solidFill>
                </a:uFill>
                <a:latin typeface="Arial"/>
              </a:rPr>
              <a:t>  </a:t>
            </a:r>
            <a:r>
              <a:rPr b="0" lang="en-US" sz="1800" spc="-1" strike="noStrike">
                <a:solidFill>
                  <a:srgbClr val="ffffff"/>
                </a:solidFill>
                <a:uFill>
                  <a:solidFill>
                    <a:srgbClr val="ffffff"/>
                  </a:solidFill>
                </a:uFill>
                <a:latin typeface="Arial"/>
              </a:rPr>
              <a:t>dataset and the Graz dataset </a:t>
            </a:r>
            <a:endParaRPr b="0" lang="en-US" sz="1800" spc="-1" strike="noStrike">
              <a:solidFill>
                <a:srgbClr val="ffffff"/>
              </a:solidFill>
              <a:uFill>
                <a:solidFill>
                  <a:srgbClr val="ffffff"/>
                </a:solidFill>
              </a:uFill>
              <a:latin typeface="Arial"/>
            </a:endParaRPr>
          </a:p>
          <a:p>
            <a:pPr algn="just"/>
            <a:r>
              <a:rPr b="0" lang="en-US" sz="1800" spc="-1" strike="noStrike">
                <a:solidFill>
                  <a:srgbClr val="ffffff"/>
                </a:solidFill>
                <a:uFill>
                  <a:solidFill>
                    <a:srgbClr val="ffffff"/>
                  </a:solidFill>
                </a:uFill>
                <a:latin typeface="Arial"/>
              </a:rPr>
              <a:t>	</a:t>
            </a:r>
            <a:r>
              <a:rPr b="0" lang="en-US" sz="1800" spc="-1" strike="noStrike">
                <a:solidFill>
                  <a:srgbClr val="ffffff"/>
                </a:solidFill>
                <a:uFill>
                  <a:solidFill>
                    <a:srgbClr val="ffffff"/>
                  </a:solidFill>
                </a:uFill>
                <a:latin typeface="Arial"/>
              </a:rPr>
              <a:t>	</a:t>
            </a:r>
            <a:r>
              <a:rPr b="0" lang="en-US" sz="1800" spc="-1" strike="noStrike">
                <a:solidFill>
                  <a:srgbClr val="ffffff"/>
                </a:solidFill>
                <a:uFill>
                  <a:solidFill>
                    <a:srgbClr val="ffffff"/>
                  </a:solidFill>
                </a:uFill>
                <a:latin typeface="Arial"/>
              </a:rPr>
              <a:t>- color : red ,blue n green</a:t>
            </a:r>
            <a:endParaRPr b="0" lang="en-US" sz="1800" spc="-1" strike="noStrike">
              <a:solidFill>
                <a:srgbClr val="ffffff"/>
              </a:solidFill>
              <a:uFill>
                <a:solidFill>
                  <a:srgbClr val="ffffff"/>
                </a:solidFill>
              </a:uFill>
              <a:latin typeface="Arial"/>
            </a:endParaRPr>
          </a:p>
          <a:p>
            <a:pPr algn="just"/>
            <a:r>
              <a:rPr b="0" lang="en-US" sz="1800" spc="-1" strike="noStrike">
                <a:solidFill>
                  <a:srgbClr val="ffffff"/>
                </a:solidFill>
                <a:uFill>
                  <a:solidFill>
                    <a:srgbClr val="ffffff"/>
                  </a:solidFill>
                </a:uFill>
                <a:latin typeface="Arial"/>
              </a:rPr>
              <a:t>	</a:t>
            </a:r>
            <a:r>
              <a:rPr b="0" lang="en-US" sz="1800" spc="-1" strike="noStrike">
                <a:solidFill>
                  <a:srgbClr val="ffffff"/>
                </a:solidFill>
                <a:uFill>
                  <a:solidFill>
                    <a:srgbClr val="ffffff"/>
                  </a:solidFill>
                </a:uFill>
                <a:latin typeface="Arial"/>
              </a:rPr>
              <a:t>	</a:t>
            </a:r>
            <a:endParaRPr b="0" lang="en-US" sz="1800" spc="-1" strike="noStrike">
              <a:solidFill>
                <a:srgbClr val="ffffff"/>
              </a:solidFill>
              <a:uFill>
                <a:solidFill>
                  <a:srgbClr val="ffffff"/>
                </a:solidFill>
              </a:uFill>
              <a:latin typeface="Arial"/>
            </a:endParaRPr>
          </a:p>
          <a:p>
            <a:pPr algn="just"/>
            <a:r>
              <a:rPr b="0" lang="en-US" sz="1800" spc="-1" strike="noStrike">
                <a:solidFill>
                  <a:srgbClr val="ffffff"/>
                </a:solidFill>
                <a:uFill>
                  <a:solidFill>
                    <a:srgbClr val="ffffff"/>
                  </a:solidFill>
                </a:uFill>
                <a:latin typeface="Arial"/>
              </a:rPr>
              <a:t>- </a:t>
            </a:r>
            <a:r>
              <a:rPr b="1" lang="en-US" sz="1800" spc="-1" strike="noStrike">
                <a:solidFill>
                  <a:srgbClr val="ffffff"/>
                </a:solidFill>
                <a:uFill>
                  <a:solidFill>
                    <a:srgbClr val="ffffff"/>
                  </a:solidFill>
                </a:uFill>
                <a:latin typeface="Arial"/>
              </a:rPr>
              <a:t>syntethic</a:t>
            </a:r>
            <a:r>
              <a:rPr b="0" lang="en-US" sz="1800" spc="-1" strike="noStrike">
                <a:solidFill>
                  <a:srgbClr val="ffffff"/>
                </a:solidFill>
                <a:uFill>
                  <a:solidFill>
                    <a:srgbClr val="ffffff"/>
                  </a:solidFill>
                </a:uFill>
                <a:latin typeface="Arial"/>
              </a:rPr>
              <a:t> label </a:t>
            </a:r>
            <a:endParaRPr b="0" lang="en-US" sz="1800" spc="-1" strike="noStrike">
              <a:solidFill>
                <a:srgbClr val="ffffff"/>
              </a:solidFill>
              <a:uFill>
                <a:solidFill>
                  <a:srgbClr val="ffffff"/>
                </a:solidFill>
              </a:uFill>
              <a:latin typeface="Arial"/>
            </a:endParaRPr>
          </a:p>
          <a:p>
            <a:pPr algn="just"/>
            <a:r>
              <a:rPr b="0" lang="en-US" sz="1800" spc="-1" strike="noStrike">
                <a:solidFill>
                  <a:srgbClr val="ffffff"/>
                </a:solidFill>
                <a:uFill>
                  <a:solidFill>
                    <a:srgbClr val="ffffff"/>
                  </a:solidFill>
                </a:uFill>
                <a:latin typeface="Arial"/>
              </a:rPr>
              <a:t>	</a:t>
            </a:r>
            <a:r>
              <a:rPr b="0" lang="en-US" sz="1800" spc="-1" strike="noStrike">
                <a:solidFill>
                  <a:srgbClr val="ffffff"/>
                </a:solidFill>
                <a:uFill>
                  <a:solidFill>
                    <a:srgbClr val="ffffff"/>
                  </a:solidFill>
                </a:uFill>
                <a:latin typeface="Arial"/>
              </a:rPr>
              <a:t>	</a:t>
            </a:r>
            <a:r>
              <a:rPr b="0" lang="en-US" sz="1800" spc="-1" strike="noStrike">
                <a:solidFill>
                  <a:srgbClr val="ffffff"/>
                </a:solidFill>
                <a:uFill>
                  <a:solidFill>
                    <a:srgbClr val="ffffff"/>
                  </a:solidFill>
                </a:uFill>
                <a:latin typeface="Arial"/>
              </a:rPr>
              <a:t>- synthesize initial labels with the ground truth</a:t>
            </a:r>
            <a:endParaRPr b="0" lang="en-US" sz="1800" spc="-1" strike="noStrike">
              <a:solidFill>
                <a:srgbClr val="ffffff"/>
              </a:solidFill>
              <a:uFill>
                <a:solidFill>
                  <a:srgbClr val="ffffff"/>
                </a:solidFill>
              </a:uFill>
              <a:latin typeface="Arial"/>
            </a:endParaRPr>
          </a:p>
          <a:p>
            <a:pPr algn="just"/>
            <a:r>
              <a:rPr b="0" lang="en-US" sz="1800" spc="-1" strike="noStrike">
                <a:solidFill>
                  <a:srgbClr val="ffffff"/>
                </a:solidFill>
                <a:uFill>
                  <a:solidFill>
                    <a:srgbClr val="ffffff"/>
                  </a:solidFill>
                </a:uFill>
                <a:latin typeface="Arial"/>
              </a:rPr>
              <a:t>	</a:t>
            </a:r>
            <a:r>
              <a:rPr b="0" lang="en-US" sz="1800" spc="-1" strike="noStrike">
                <a:solidFill>
                  <a:srgbClr val="ffffff"/>
                </a:solidFill>
                <a:uFill>
                  <a:solidFill>
                    <a:srgbClr val="ffffff"/>
                  </a:solidFill>
                </a:uFill>
                <a:latin typeface="Arial"/>
              </a:rPr>
              <a:t>	</a:t>
            </a:r>
            <a:r>
              <a:rPr b="0" lang="en-US" sz="1800" spc="-1" strike="noStrike">
                <a:solidFill>
                  <a:srgbClr val="ffffff"/>
                </a:solidFill>
                <a:uFill>
                  <a:solidFill>
                    <a:srgbClr val="ffffff"/>
                  </a:solidFill>
                </a:uFill>
                <a:latin typeface="Arial"/>
              </a:rPr>
              <a:t>- evaluate segmentation accuracy by varying the </a:t>
            </a:r>
            <a:endParaRPr b="0" lang="en-US" sz="1800" spc="-1" strike="noStrike">
              <a:solidFill>
                <a:srgbClr val="ffffff"/>
              </a:solidFill>
              <a:uFill>
                <a:solidFill>
                  <a:srgbClr val="ffffff"/>
                </a:solidFill>
              </a:uFill>
              <a:latin typeface="Arial"/>
            </a:endParaRPr>
          </a:p>
          <a:p>
            <a:pPr algn="just"/>
            <a:r>
              <a:rPr b="0" lang="en-US" sz="1800" spc="-1" strike="noStrike">
                <a:solidFill>
                  <a:srgbClr val="ffffff"/>
                </a:solidFill>
                <a:uFill>
                  <a:solidFill>
                    <a:srgbClr val="ffffff"/>
                  </a:solidFill>
                </a:uFill>
                <a:latin typeface="Arial"/>
              </a:rPr>
              <a:t>   </a:t>
            </a:r>
            <a:r>
              <a:rPr b="0" lang="en-US" sz="1800" spc="-1" strike="noStrike">
                <a:solidFill>
                  <a:srgbClr val="ffffff"/>
                </a:solidFill>
                <a:uFill>
                  <a:solidFill>
                    <a:srgbClr val="ffffff"/>
                  </a:solidFill>
                </a:uFill>
                <a:latin typeface="Arial"/>
              </a:rPr>
              <a:t>	</a:t>
            </a:r>
            <a:r>
              <a:rPr b="0" lang="en-US" sz="1800" spc="-1" strike="noStrike">
                <a:solidFill>
                  <a:srgbClr val="ffffff"/>
                </a:solidFill>
                <a:uFill>
                  <a:solidFill>
                    <a:srgbClr val="ffffff"/>
                  </a:solidFill>
                </a:uFill>
                <a:latin typeface="Arial"/>
              </a:rPr>
              <a:t>	</a:t>
            </a:r>
            <a:r>
              <a:rPr b="0" lang="en-US" sz="1800" spc="-1" strike="noStrike">
                <a:solidFill>
                  <a:srgbClr val="ffffff"/>
                </a:solidFill>
                <a:uFill>
                  <a:solidFill>
                    <a:srgbClr val="ffffff"/>
                  </a:solidFill>
                </a:uFill>
                <a:latin typeface="Arial"/>
              </a:rPr>
              <a:t>  </a:t>
            </a:r>
            <a:r>
              <a:rPr b="0" lang="en-US" sz="1800" spc="-1" strike="noStrike">
                <a:solidFill>
                  <a:srgbClr val="ffffff"/>
                </a:solidFill>
                <a:uFill>
                  <a:solidFill>
                    <a:srgbClr val="ffffff"/>
                  </a:solidFill>
                </a:uFill>
                <a:latin typeface="Arial"/>
              </a:rPr>
              <a:t>amount of "incorrect" initial labels:  </a:t>
            </a:r>
            <a:endParaRPr b="0" lang="en-US" sz="1800" spc="-1" strike="noStrike">
              <a:solidFill>
                <a:srgbClr val="ffffff"/>
              </a:solidFill>
              <a:uFill>
                <a:solidFill>
                  <a:srgbClr val="ffffff"/>
                </a:solidFill>
              </a:uFill>
              <a:latin typeface="Arial"/>
            </a:endParaRPr>
          </a:p>
          <a:p>
            <a:pPr algn="just"/>
            <a:r>
              <a:rPr b="0" lang="en-US" sz="1800" spc="-1" strike="noStrike">
                <a:solidFill>
                  <a:srgbClr val="ffffff"/>
                </a:solidFill>
                <a:uFill>
                  <a:solidFill>
                    <a:srgbClr val="ffffff"/>
                  </a:solidFill>
                </a:uFill>
                <a:latin typeface="Arial"/>
              </a:rPr>
              <a:t>	</a:t>
            </a:r>
            <a:r>
              <a:rPr b="0" lang="en-US" sz="1800" spc="-1" strike="noStrike">
                <a:solidFill>
                  <a:srgbClr val="ffffff"/>
                </a:solidFill>
                <a:uFill>
                  <a:solidFill>
                    <a:srgbClr val="ffffff"/>
                  </a:solidFill>
                </a:uFill>
                <a:latin typeface="Arial"/>
              </a:rPr>
              <a:t>	</a:t>
            </a:r>
            <a:r>
              <a:rPr b="0" lang="en-US" sz="1800" spc="-1" strike="noStrike">
                <a:solidFill>
                  <a:srgbClr val="ffffff"/>
                </a:solidFill>
                <a:uFill>
                  <a:solidFill>
                    <a:srgbClr val="ffffff"/>
                  </a:solidFill>
                </a:uFill>
                <a:latin typeface="Arial"/>
              </a:rPr>
              <a:t>  </a:t>
            </a:r>
            <a:r>
              <a:rPr b="0" lang="en-US" sz="1800" spc="-1" strike="noStrike">
                <a:solidFill>
                  <a:srgbClr val="ffffff"/>
                </a:solidFill>
                <a:uFill>
                  <a:solidFill>
                    <a:srgbClr val="ffffff"/>
                  </a:solidFill>
                </a:uFill>
                <a:latin typeface="Arial"/>
              </a:rPr>
              <a:t>Using groundtruth labels, we split an input image to : </a:t>
            </a:r>
            <a:endParaRPr b="0" lang="en-US" sz="1800" spc="-1" strike="noStrike">
              <a:solidFill>
                <a:srgbClr val="ffffff"/>
              </a:solidFill>
              <a:uFill>
                <a:solidFill>
                  <a:srgbClr val="ffffff"/>
                </a:solidFill>
              </a:uFill>
              <a:latin typeface="Arial"/>
            </a:endParaRPr>
          </a:p>
          <a:p>
            <a:pPr algn="just"/>
            <a:r>
              <a:rPr b="0" lang="en-US" sz="1800" spc="-1" strike="noStrike">
                <a:solidFill>
                  <a:srgbClr val="ffffff"/>
                </a:solidFill>
                <a:uFill>
                  <a:solidFill>
                    <a:srgbClr val="ffffff"/>
                  </a:solidFill>
                </a:uFill>
                <a:latin typeface="Arial"/>
              </a:rPr>
              <a:t>	</a:t>
            </a:r>
            <a:r>
              <a:rPr b="0" lang="en-US" sz="1800" spc="-1" strike="noStrike">
                <a:solidFill>
                  <a:srgbClr val="ffffff"/>
                </a:solidFill>
                <a:uFill>
                  <a:solidFill>
                    <a:srgbClr val="ffffff"/>
                  </a:solidFill>
                </a:uFill>
                <a:latin typeface="Arial"/>
              </a:rPr>
              <a:t>	</a:t>
            </a:r>
            <a:r>
              <a:rPr b="0" lang="en-US" sz="1800" spc="-1" strike="noStrike">
                <a:solidFill>
                  <a:srgbClr val="ffffff"/>
                </a:solidFill>
                <a:uFill>
                  <a:solidFill>
                    <a:srgbClr val="ffffff"/>
                  </a:solidFill>
                </a:uFill>
                <a:latin typeface="Arial"/>
              </a:rPr>
              <a:t>	</a:t>
            </a:r>
            <a:r>
              <a:rPr b="0" lang="en-US" sz="1800" spc="-1" strike="noStrike">
                <a:solidFill>
                  <a:srgbClr val="ffffff"/>
                </a:solidFill>
                <a:uFill>
                  <a:solidFill>
                    <a:srgbClr val="ffffff"/>
                  </a:solidFill>
                </a:uFill>
                <a:latin typeface="Arial"/>
              </a:rPr>
              <a:t>- foreground (white)</a:t>
            </a:r>
            <a:endParaRPr b="0" lang="en-US" sz="1800" spc="-1" strike="noStrike">
              <a:solidFill>
                <a:srgbClr val="ffffff"/>
              </a:solidFill>
              <a:uFill>
                <a:solidFill>
                  <a:srgbClr val="ffffff"/>
                </a:solidFill>
              </a:uFill>
              <a:latin typeface="Arial"/>
            </a:endParaRPr>
          </a:p>
          <a:p>
            <a:pPr algn="just"/>
            <a:r>
              <a:rPr b="0" lang="en-US" sz="1800" spc="-1" strike="noStrike">
                <a:solidFill>
                  <a:srgbClr val="ffffff"/>
                </a:solidFill>
                <a:uFill>
                  <a:solidFill>
                    <a:srgbClr val="ffffff"/>
                  </a:solidFill>
                </a:uFill>
                <a:latin typeface="Arial"/>
              </a:rPr>
              <a:t>	</a:t>
            </a:r>
            <a:r>
              <a:rPr b="0" lang="en-US" sz="1800" spc="-1" strike="noStrike">
                <a:solidFill>
                  <a:srgbClr val="ffffff"/>
                </a:solidFill>
                <a:uFill>
                  <a:solidFill>
                    <a:srgbClr val="ffffff"/>
                  </a:solidFill>
                </a:uFill>
                <a:latin typeface="Arial"/>
              </a:rPr>
              <a:t>	</a:t>
            </a:r>
            <a:r>
              <a:rPr b="0" lang="en-US" sz="1800" spc="-1" strike="noStrike">
                <a:solidFill>
                  <a:srgbClr val="ffffff"/>
                </a:solidFill>
                <a:uFill>
                  <a:solidFill>
                    <a:srgbClr val="ffffff"/>
                  </a:solidFill>
                </a:uFill>
                <a:latin typeface="Arial"/>
              </a:rPr>
              <a:t>	</a:t>
            </a:r>
            <a:r>
              <a:rPr b="0" lang="en-US" sz="1800" spc="-1" strike="noStrike">
                <a:solidFill>
                  <a:srgbClr val="ffffff"/>
                </a:solidFill>
                <a:uFill>
                  <a:solidFill>
                    <a:srgbClr val="ffffff"/>
                  </a:solidFill>
                </a:uFill>
                <a:latin typeface="Arial"/>
              </a:rPr>
              <a:t>- background (black)</a:t>
            </a:r>
            <a:endParaRPr b="0" lang="en-US" sz="1800" spc="-1" strike="noStrike">
              <a:solidFill>
                <a:srgbClr val="ffffff"/>
              </a:solidFill>
              <a:uFill>
                <a:solidFill>
                  <a:srgbClr val="ffffff"/>
                </a:solidFill>
              </a:uFill>
              <a:latin typeface="Arial"/>
            </a:endParaRPr>
          </a:p>
          <a:p>
            <a:pPr algn="just"/>
            <a:r>
              <a:rPr b="0" lang="en-US" sz="1800" spc="-1" strike="noStrike">
                <a:solidFill>
                  <a:srgbClr val="ffffff"/>
                </a:solidFill>
                <a:uFill>
                  <a:solidFill>
                    <a:srgbClr val="ffffff"/>
                  </a:solidFill>
                </a:uFill>
                <a:latin typeface="Arial"/>
              </a:rPr>
              <a:t>	</a:t>
            </a:r>
            <a:r>
              <a:rPr b="0" lang="en-US" sz="1800" spc="-1" strike="noStrike">
                <a:solidFill>
                  <a:srgbClr val="ffffff"/>
                </a:solidFill>
                <a:uFill>
                  <a:solidFill>
                    <a:srgbClr val="ffffff"/>
                  </a:solidFill>
                </a:uFill>
                <a:latin typeface="Arial"/>
              </a:rPr>
              <a:t>	</a:t>
            </a:r>
            <a:r>
              <a:rPr b="0" lang="en-US" sz="1800" spc="-1" strike="noStrike">
                <a:solidFill>
                  <a:srgbClr val="ffffff"/>
                </a:solidFill>
                <a:uFill>
                  <a:solidFill>
                    <a:srgbClr val="ffffff"/>
                  </a:solidFill>
                </a:uFill>
                <a:latin typeface="Arial"/>
              </a:rPr>
              <a:t>	</a:t>
            </a:r>
            <a:r>
              <a:rPr b="0" lang="en-US" sz="1800" spc="-1" strike="noStrike">
                <a:solidFill>
                  <a:srgbClr val="ffffff"/>
                </a:solidFill>
                <a:uFill>
                  <a:solidFill>
                    <a:srgbClr val="ffffff"/>
                  </a:solidFill>
                </a:uFill>
                <a:latin typeface="Arial"/>
              </a:rPr>
              <a:t>- erroneous (grey) </a:t>
            </a:r>
            <a:endParaRPr b="0" lang="en-US" sz="1800" spc="-1" strike="noStrike">
              <a:solidFill>
                <a:srgbClr val="ffffff"/>
              </a:solidFill>
              <a:uFill>
                <a:solidFill>
                  <a:srgbClr val="ffffff"/>
                </a:solidFill>
              </a:uFill>
              <a:latin typeface="Arial"/>
            </a:endParaRPr>
          </a:p>
          <a:p>
            <a:pPr algn="just"/>
            <a:endParaRPr b="0" lang="en-US" sz="1800" spc="-1" strike="noStrike">
              <a:solidFill>
                <a:srgbClr val="ffffff"/>
              </a:solidFill>
              <a:uFill>
                <a:solidFill>
                  <a:srgbClr val="ffffff"/>
                </a:solidFill>
              </a:uFill>
              <a:latin typeface="Arial"/>
            </a:endParaRPr>
          </a:p>
        </p:txBody>
      </p:sp>
      <p:sp>
        <p:nvSpPr>
          <p:cNvPr id="119" name="CustomShape 3"/>
          <p:cNvSpPr/>
          <p:nvPr/>
        </p:nvSpPr>
        <p:spPr>
          <a:xfrm>
            <a:off x="7012440" y="3780720"/>
            <a:ext cx="2730600" cy="364320"/>
          </a:xfrm>
          <a:prstGeom prst="rect">
            <a:avLst/>
          </a:prstGeom>
          <a:noFill/>
          <a:ln>
            <a:noFill/>
          </a:ln>
        </p:spPr>
        <p:style>
          <a:lnRef idx="0"/>
          <a:fillRef idx="0"/>
          <a:effectRef idx="0"/>
          <a:fontRef idx="minor"/>
        </p:style>
      </p:sp>
      <p:pic>
        <p:nvPicPr>
          <p:cNvPr id="120" name="" descr=""/>
          <p:cNvPicPr/>
          <p:nvPr/>
        </p:nvPicPr>
        <p:blipFill>
          <a:blip r:embed="rId1"/>
          <a:srcRect l="8140" t="14670" r="71606" b="61319"/>
          <a:stretch/>
        </p:blipFill>
        <p:spPr>
          <a:xfrm>
            <a:off x="9510120" y="92520"/>
            <a:ext cx="2468520" cy="1644840"/>
          </a:xfrm>
          <a:prstGeom prst="rect">
            <a:avLst/>
          </a:prstGeom>
          <a:ln>
            <a:noFill/>
          </a:ln>
        </p:spPr>
      </p:pic>
      <p:pic>
        <p:nvPicPr>
          <p:cNvPr id="121" name="" descr=""/>
          <p:cNvPicPr/>
          <p:nvPr/>
        </p:nvPicPr>
        <p:blipFill>
          <a:blip r:embed="rId2"/>
          <a:srcRect l="2476" t="33278" r="76520" b="40034"/>
          <a:stretch/>
        </p:blipFill>
        <p:spPr>
          <a:xfrm>
            <a:off x="7387200" y="2011680"/>
            <a:ext cx="2468880" cy="1763280"/>
          </a:xfrm>
          <a:prstGeom prst="rect">
            <a:avLst/>
          </a:prstGeom>
          <a:ln>
            <a:noFill/>
          </a:ln>
        </p:spPr>
      </p:pic>
      <p:pic>
        <p:nvPicPr>
          <p:cNvPr id="122" name="" descr=""/>
          <p:cNvPicPr/>
          <p:nvPr/>
        </p:nvPicPr>
        <p:blipFill>
          <a:blip r:embed="rId3"/>
          <a:srcRect l="28388" t="14670" r="51356" b="61314"/>
          <a:stretch/>
        </p:blipFill>
        <p:spPr>
          <a:xfrm>
            <a:off x="7406280" y="4023360"/>
            <a:ext cx="2469600" cy="1645920"/>
          </a:xfrm>
          <a:prstGeom prst="rect">
            <a:avLst/>
          </a:prstGeom>
          <a:ln>
            <a:noFill/>
          </a:ln>
        </p:spPr>
      </p:pic>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CustomShape 1"/>
          <p:cNvSpPr/>
          <p:nvPr/>
        </p:nvSpPr>
        <p:spPr>
          <a:xfrm>
            <a:off x="810000" y="447120"/>
            <a:ext cx="10571400" cy="969840"/>
          </a:xfrm>
          <a:prstGeom prst="rect">
            <a:avLst/>
          </a:prstGeom>
          <a:noFill/>
          <a:ln>
            <a:noFill/>
          </a:ln>
        </p:spPr>
        <p:style>
          <a:lnRef idx="0"/>
          <a:fillRef idx="0"/>
          <a:effectRef idx="0"/>
          <a:fontRef idx="minor"/>
        </p:style>
        <p:txBody>
          <a:bodyPr lIns="90000" rIns="90000" tIns="45000" bIns="45000" anchor="b"/>
          <a:p>
            <a:pPr>
              <a:lnSpc>
                <a:spcPct val="100000"/>
              </a:lnSpc>
            </a:pPr>
            <a:r>
              <a:rPr b="1" lang="en-US" sz="4000" spc="-1" strike="noStrike">
                <a:solidFill>
                  <a:srgbClr val="0d0d0d"/>
                </a:solidFill>
                <a:uFill>
                  <a:solidFill>
                    <a:srgbClr val="ffffff"/>
                  </a:solidFill>
                </a:uFill>
                <a:latin typeface="Century Gothic"/>
              </a:rPr>
              <a:t>
</a:t>
            </a:r>
            <a:r>
              <a:rPr b="1" lang="en-US" sz="4000" spc="-1" strike="noStrike">
                <a:solidFill>
                  <a:srgbClr val="0d0d0d"/>
                </a:solidFill>
                <a:uFill>
                  <a:solidFill>
                    <a:srgbClr val="ffffff"/>
                  </a:solidFill>
                </a:uFill>
                <a:latin typeface="Century Gothic"/>
              </a:rPr>
              <a:t>#Results </a:t>
            </a:r>
            <a:endParaRPr b="0" lang="en-US" sz="1800" spc="-1" strike="noStrike">
              <a:solidFill>
                <a:srgbClr val="ffffff"/>
              </a:solidFill>
              <a:uFill>
                <a:solidFill>
                  <a:srgbClr val="ffffff"/>
                </a:solidFill>
              </a:uFill>
              <a:latin typeface="Arial"/>
            </a:endParaRPr>
          </a:p>
          <a:p>
            <a:pPr>
              <a:lnSpc>
                <a:spcPct val="100000"/>
              </a:lnSpc>
            </a:pPr>
            <a:r>
              <a:rPr b="1" lang="en-US" sz="4000" spc="-1" strike="noStrike">
                <a:solidFill>
                  <a:srgbClr val="0d0d0d"/>
                </a:solidFill>
                <a:uFill>
                  <a:solidFill>
                    <a:srgbClr val="ffffff"/>
                  </a:solidFill>
                </a:uFill>
                <a:latin typeface="Century Gothic"/>
              </a:rPr>
              <a:t> </a:t>
            </a:r>
            <a:endParaRPr b="0" lang="en-US" sz="1800" spc="-1" strike="noStrike">
              <a:solidFill>
                <a:srgbClr val="ffffff"/>
              </a:solidFill>
              <a:uFill>
                <a:solidFill>
                  <a:srgbClr val="ffffff"/>
                </a:solidFill>
              </a:uFill>
              <a:latin typeface="Arial"/>
            </a:endParaRPr>
          </a:p>
        </p:txBody>
      </p:sp>
      <p:sp>
        <p:nvSpPr>
          <p:cNvPr id="124" name="CustomShape 2"/>
          <p:cNvSpPr/>
          <p:nvPr/>
        </p:nvSpPr>
        <p:spPr>
          <a:xfrm>
            <a:off x="0" y="1552320"/>
            <a:ext cx="6766560" cy="4939920"/>
          </a:xfrm>
          <a:prstGeom prst="rect">
            <a:avLst/>
          </a:prstGeom>
          <a:noFill/>
          <a:ln>
            <a:noFill/>
          </a:ln>
        </p:spPr>
        <p:style>
          <a:lnRef idx="0"/>
          <a:fillRef idx="0"/>
          <a:effectRef idx="0"/>
          <a:fontRef idx="minor"/>
        </p:style>
        <p:txBody>
          <a:bodyPr lIns="90000" rIns="90000" tIns="45000" bIns="45000" anchor="ctr"/>
          <a:p>
            <a:pPr algn="just"/>
            <a:r>
              <a:rPr b="0" lang="en-US" sz="1800" spc="-1" strike="noStrike">
                <a:solidFill>
                  <a:srgbClr val="ffffff"/>
                </a:solidFill>
                <a:uFill>
                  <a:solidFill>
                    <a:srgbClr val="ffffff"/>
                  </a:solidFill>
                </a:uFill>
                <a:latin typeface="Arial"/>
              </a:rPr>
              <a:t>..</a:t>
            </a:r>
            <a:endParaRPr b="0" lang="en-US" sz="1800" spc="-1" strike="noStrike">
              <a:solidFill>
                <a:srgbClr val="ffffff"/>
              </a:solidFill>
              <a:uFill>
                <a:solidFill>
                  <a:srgbClr val="ffffff"/>
                </a:solidFill>
              </a:uFill>
              <a:latin typeface="Arial"/>
            </a:endParaRPr>
          </a:p>
        </p:txBody>
      </p:sp>
      <p:sp>
        <p:nvSpPr>
          <p:cNvPr id="125" name="CustomShape 3"/>
          <p:cNvSpPr/>
          <p:nvPr/>
        </p:nvSpPr>
        <p:spPr>
          <a:xfrm>
            <a:off x="7012440" y="3780720"/>
            <a:ext cx="2730600" cy="364320"/>
          </a:xfrm>
          <a:prstGeom prst="rect">
            <a:avLst/>
          </a:prstGeom>
          <a:noFill/>
          <a:ln>
            <a:noFill/>
          </a:ln>
        </p:spPr>
        <p:style>
          <a:lnRef idx="0"/>
          <a:fillRef idx="0"/>
          <a:effectRef idx="0"/>
          <a:fontRef idx="minor"/>
        </p:style>
      </p:sp>
      <p:pic>
        <p:nvPicPr>
          <p:cNvPr id="126" name="" descr=""/>
          <p:cNvPicPr/>
          <p:nvPr/>
        </p:nvPicPr>
        <p:blipFill>
          <a:blip r:embed="rId1"/>
          <a:srcRect l="5210" t="14158" r="3104" b="19587"/>
          <a:stretch/>
        </p:blipFill>
        <p:spPr>
          <a:xfrm>
            <a:off x="2468880" y="3017520"/>
            <a:ext cx="9326520" cy="3382920"/>
          </a:xfrm>
          <a:prstGeom prst="rect">
            <a:avLst/>
          </a:prstGeom>
          <a:ln>
            <a:noFill/>
          </a:ln>
        </p:spPr>
      </p:pic>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CustomShape 1"/>
          <p:cNvSpPr/>
          <p:nvPr/>
        </p:nvSpPr>
        <p:spPr>
          <a:xfrm>
            <a:off x="810000" y="447120"/>
            <a:ext cx="10571400" cy="969840"/>
          </a:xfrm>
          <a:prstGeom prst="rect">
            <a:avLst/>
          </a:prstGeom>
          <a:noFill/>
          <a:ln>
            <a:noFill/>
          </a:ln>
        </p:spPr>
        <p:style>
          <a:lnRef idx="0"/>
          <a:fillRef idx="0"/>
          <a:effectRef idx="0"/>
          <a:fontRef idx="minor"/>
        </p:style>
        <p:txBody>
          <a:bodyPr lIns="90000" rIns="90000" tIns="45000" bIns="45000" anchor="b"/>
          <a:p>
            <a:pPr>
              <a:lnSpc>
                <a:spcPct val="100000"/>
              </a:lnSpc>
            </a:pPr>
            <a:r>
              <a:rPr b="1" lang="en-US" sz="4000" spc="-1" strike="noStrike">
                <a:solidFill>
                  <a:srgbClr val="0d0d0d"/>
                </a:solidFill>
                <a:uFill>
                  <a:solidFill>
                    <a:srgbClr val="ffffff"/>
                  </a:solidFill>
                </a:uFill>
                <a:latin typeface="Century Gothic"/>
              </a:rPr>
              <a:t>
</a:t>
            </a:r>
            <a:r>
              <a:rPr b="1" lang="en-US" sz="4000" spc="-1" strike="noStrike">
                <a:solidFill>
                  <a:srgbClr val="0d0d0d"/>
                </a:solidFill>
                <a:uFill>
                  <a:solidFill>
                    <a:srgbClr val="ffffff"/>
                  </a:solidFill>
                </a:uFill>
                <a:latin typeface="Century Gothic"/>
              </a:rPr>
              <a:t>#Performance  </a:t>
            </a:r>
            <a:endParaRPr b="0" lang="en-US" sz="1800" spc="-1" strike="noStrike">
              <a:solidFill>
                <a:srgbClr val="ffffff"/>
              </a:solidFill>
              <a:uFill>
                <a:solidFill>
                  <a:srgbClr val="ffffff"/>
                </a:solidFill>
              </a:uFill>
              <a:latin typeface="Arial"/>
            </a:endParaRPr>
          </a:p>
          <a:p>
            <a:pPr>
              <a:lnSpc>
                <a:spcPct val="100000"/>
              </a:lnSpc>
            </a:pPr>
            <a:r>
              <a:rPr b="1" lang="en-US" sz="4000" spc="-1" strike="noStrike">
                <a:solidFill>
                  <a:srgbClr val="0d0d0d"/>
                </a:solidFill>
                <a:uFill>
                  <a:solidFill>
                    <a:srgbClr val="ffffff"/>
                  </a:solidFill>
                </a:uFill>
                <a:latin typeface="Century Gothic"/>
              </a:rPr>
              <a:t>Effectiveness OCP</a:t>
            </a:r>
            <a:endParaRPr b="0" lang="en-US" sz="1800" spc="-1" strike="noStrike">
              <a:solidFill>
                <a:srgbClr val="ffffff"/>
              </a:solidFill>
              <a:uFill>
                <a:solidFill>
                  <a:srgbClr val="ffffff"/>
                </a:solidFill>
              </a:uFill>
              <a:latin typeface="Arial"/>
            </a:endParaRPr>
          </a:p>
        </p:txBody>
      </p:sp>
      <p:sp>
        <p:nvSpPr>
          <p:cNvPr id="128" name="CustomShape 2"/>
          <p:cNvSpPr/>
          <p:nvPr/>
        </p:nvSpPr>
        <p:spPr>
          <a:xfrm>
            <a:off x="818640" y="2222280"/>
            <a:ext cx="7228080" cy="4939920"/>
          </a:xfrm>
          <a:prstGeom prst="rect">
            <a:avLst/>
          </a:prstGeom>
          <a:noFill/>
          <a:ln>
            <a:noFill/>
          </a:ln>
        </p:spPr>
        <p:style>
          <a:lnRef idx="0"/>
          <a:fillRef idx="0"/>
          <a:effectRef idx="0"/>
          <a:fontRef idx="minor"/>
        </p:style>
      </p:sp>
      <p:sp>
        <p:nvSpPr>
          <p:cNvPr id="129" name="CustomShape 3"/>
          <p:cNvSpPr/>
          <p:nvPr/>
        </p:nvSpPr>
        <p:spPr>
          <a:xfrm>
            <a:off x="7012440" y="3780720"/>
            <a:ext cx="2730600" cy="364320"/>
          </a:xfrm>
          <a:prstGeom prst="rect">
            <a:avLst/>
          </a:prstGeom>
          <a:noFill/>
          <a:ln>
            <a:noFill/>
          </a:ln>
        </p:spPr>
        <p:style>
          <a:lnRef idx="0"/>
          <a:fillRef idx="0"/>
          <a:effectRef idx="0"/>
          <a:fontRef idx="minor"/>
        </p:style>
      </p:sp>
      <p:pic>
        <p:nvPicPr>
          <p:cNvPr id="130" name="" descr=""/>
          <p:cNvPicPr/>
          <p:nvPr/>
        </p:nvPicPr>
        <p:blipFill>
          <a:blip r:embed="rId1"/>
          <a:srcRect l="50246" t="57170" r="32502" b="33479"/>
          <a:stretch/>
        </p:blipFill>
        <p:spPr>
          <a:xfrm>
            <a:off x="288000" y="2222280"/>
            <a:ext cx="3003840" cy="914040"/>
          </a:xfrm>
          <a:prstGeom prst="rect">
            <a:avLst/>
          </a:prstGeom>
          <a:ln>
            <a:noFill/>
          </a:ln>
        </p:spPr>
      </p:pic>
      <p:pic>
        <p:nvPicPr>
          <p:cNvPr id="131" name="" descr=""/>
          <p:cNvPicPr/>
          <p:nvPr/>
        </p:nvPicPr>
        <p:blipFill>
          <a:blip r:embed="rId2"/>
          <a:srcRect l="8998" t="43332" r="41497" b="15305"/>
          <a:stretch/>
        </p:blipFill>
        <p:spPr>
          <a:xfrm>
            <a:off x="274320" y="3292200"/>
            <a:ext cx="6034680" cy="2834280"/>
          </a:xfrm>
          <a:prstGeom prst="rect">
            <a:avLst/>
          </a:prstGeom>
          <a:ln>
            <a:noFill/>
          </a:ln>
        </p:spPr>
      </p:pic>
      <p:pic>
        <p:nvPicPr>
          <p:cNvPr id="132" name="" descr=""/>
          <p:cNvPicPr/>
          <p:nvPr/>
        </p:nvPicPr>
        <p:blipFill>
          <a:blip r:embed="rId3"/>
          <a:srcRect l="50744" t="18602" r="5000" b="9350"/>
          <a:stretch/>
        </p:blipFill>
        <p:spPr>
          <a:xfrm>
            <a:off x="6583680" y="1920600"/>
            <a:ext cx="5394600" cy="4937400"/>
          </a:xfrm>
          <a:prstGeom prst="rect">
            <a:avLst/>
          </a:prstGeom>
          <a:ln>
            <a:noFill/>
          </a:ln>
        </p:spPr>
      </p:pic>
      <p:sp>
        <p:nvSpPr>
          <p:cNvPr id="133" name="TextShape 4"/>
          <p:cNvSpPr txBox="1"/>
          <p:nvPr/>
        </p:nvSpPr>
        <p:spPr>
          <a:xfrm>
            <a:off x="198720" y="6159960"/>
            <a:ext cx="6293520" cy="1114560"/>
          </a:xfrm>
          <a:prstGeom prst="rect">
            <a:avLst/>
          </a:prstGeom>
          <a:noFill/>
          <a:ln>
            <a:noFill/>
          </a:ln>
        </p:spPr>
        <p:txBody>
          <a:bodyPr lIns="90000" rIns="90000" tIns="45000" bIns="45000"/>
          <a:p>
            <a:pPr algn="just"/>
            <a:r>
              <a:rPr b="0" lang="en-US" sz="1400" spc="-1" strike="noStrike">
                <a:solidFill>
                  <a:srgbClr val="ffffff"/>
                </a:solidFill>
                <a:uFill>
                  <a:solidFill>
                    <a:srgbClr val="ffffff"/>
                  </a:solidFill>
                </a:uFill>
                <a:latin typeface="Arial"/>
              </a:rPr>
              <a:t>noting that high recall is important to the performance of image segmentation, the preci sion without the OCP becomes lower than the one with the OCP when the recall is high.</a:t>
            </a:r>
            <a:endParaRPr b="0" lang="en-US" sz="1400" spc="-1" strike="noStrike">
              <a:solidFill>
                <a:srgbClr val="ffffff"/>
              </a:solidFill>
              <a:uFill>
                <a:solidFill>
                  <a:srgbClr val="ffffff"/>
                </a:solidFill>
              </a:uFill>
              <a:latin typeface="Arial"/>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CustomShape 1"/>
          <p:cNvSpPr/>
          <p:nvPr/>
        </p:nvSpPr>
        <p:spPr>
          <a:xfrm>
            <a:off x="810000" y="447120"/>
            <a:ext cx="10571400" cy="969840"/>
          </a:xfrm>
          <a:prstGeom prst="rect">
            <a:avLst/>
          </a:prstGeom>
          <a:noFill/>
          <a:ln>
            <a:noFill/>
          </a:ln>
        </p:spPr>
        <p:style>
          <a:lnRef idx="0"/>
          <a:fillRef idx="0"/>
          <a:effectRef idx="0"/>
          <a:fontRef idx="minor"/>
        </p:style>
        <p:txBody>
          <a:bodyPr lIns="90000" rIns="90000" tIns="45000" bIns="45000" anchor="b"/>
          <a:p>
            <a:pPr>
              <a:lnSpc>
                <a:spcPct val="100000"/>
              </a:lnSpc>
            </a:pPr>
            <a:r>
              <a:rPr b="1" lang="en-US" sz="3200" spc="-1" strike="noStrike">
                <a:solidFill>
                  <a:srgbClr val="0d0d0d"/>
                </a:solidFill>
                <a:uFill>
                  <a:solidFill>
                    <a:srgbClr val="ffffff"/>
                  </a:solidFill>
                </a:uFill>
                <a:latin typeface="Century Gothic"/>
              </a:rPr>
              <a:t>
</a:t>
            </a:r>
            <a:r>
              <a:rPr b="1" lang="en-US" sz="3200" spc="-1" strike="noStrike">
                <a:solidFill>
                  <a:srgbClr val="0d0d0d"/>
                </a:solidFill>
                <a:uFill>
                  <a:solidFill>
                    <a:srgbClr val="ffffff"/>
                  </a:solidFill>
                </a:uFill>
                <a:latin typeface="Century Gothic"/>
              </a:rPr>
              <a:t>#Performan</a:t>
            </a:r>
            <a:r>
              <a:rPr b="1" lang="en-US" sz="3200" spc="-1" strike="noStrike">
                <a:solidFill>
                  <a:srgbClr val="0d0d0d"/>
                </a:solidFill>
                <a:uFill>
                  <a:solidFill>
                    <a:srgbClr val="ffffff"/>
                  </a:solidFill>
                </a:uFill>
                <a:latin typeface="Century Gothic"/>
              </a:rPr>
              <a:t>ce  </a:t>
            </a:r>
            <a:endParaRPr b="0" lang="en-US" sz="3200" spc="-1" strike="noStrike">
              <a:solidFill>
                <a:srgbClr val="ffffff"/>
              </a:solidFill>
              <a:uFill>
                <a:solidFill>
                  <a:srgbClr val="ffffff"/>
                </a:solidFill>
              </a:uFill>
              <a:latin typeface="Arial"/>
            </a:endParaRPr>
          </a:p>
          <a:p>
            <a:pPr>
              <a:lnSpc>
                <a:spcPct val="100000"/>
              </a:lnSpc>
            </a:pPr>
            <a:r>
              <a:rPr b="1" lang="en-US" sz="3200" spc="-1" strike="noStrike">
                <a:solidFill>
                  <a:srgbClr val="0d0d0d"/>
                </a:solidFill>
                <a:uFill>
                  <a:solidFill>
                    <a:srgbClr val="ffffff"/>
                  </a:solidFill>
                </a:uFill>
                <a:latin typeface="Century Gothic"/>
              </a:rPr>
              <a:t>Experiment</a:t>
            </a:r>
            <a:r>
              <a:rPr b="1" lang="en-US" sz="3200" spc="-1" strike="noStrike">
                <a:solidFill>
                  <a:srgbClr val="0d0d0d"/>
                </a:solidFill>
                <a:uFill>
                  <a:solidFill>
                    <a:srgbClr val="ffffff"/>
                  </a:solidFill>
                </a:uFill>
                <a:latin typeface="Century Gothic"/>
              </a:rPr>
              <a:t>s with </a:t>
            </a:r>
            <a:r>
              <a:rPr b="1" lang="en-US" sz="3200" spc="-1" strike="noStrike">
                <a:solidFill>
                  <a:srgbClr val="0d0d0d"/>
                </a:solidFill>
                <a:uFill>
                  <a:solidFill>
                    <a:srgbClr val="ffffff"/>
                  </a:solidFill>
                </a:uFill>
                <a:latin typeface="Century Gothic"/>
              </a:rPr>
              <a:t>varying </a:t>
            </a:r>
            <a:r>
              <a:rPr b="1" lang="en-US" sz="3200" spc="-1" strike="noStrike">
                <a:solidFill>
                  <a:srgbClr val="0d0d0d"/>
                </a:solidFill>
                <a:uFill>
                  <a:solidFill>
                    <a:srgbClr val="ffffff"/>
                  </a:solidFill>
                </a:uFill>
                <a:latin typeface="Century Gothic"/>
              </a:rPr>
              <a:t>label </a:t>
            </a:r>
            <a:r>
              <a:rPr b="1" lang="en-US" sz="3200" spc="-1" strike="noStrike">
                <a:solidFill>
                  <a:srgbClr val="0d0d0d"/>
                </a:solidFill>
                <a:uFill>
                  <a:solidFill>
                    <a:srgbClr val="ffffff"/>
                  </a:solidFill>
                </a:uFill>
                <a:latin typeface="Century Gothic"/>
              </a:rPr>
              <a:t>density</a:t>
            </a:r>
            <a:endParaRPr b="0" lang="en-US" sz="3200" spc="-1" strike="noStrike">
              <a:solidFill>
                <a:srgbClr val="ffffff"/>
              </a:solidFill>
              <a:uFill>
                <a:solidFill>
                  <a:srgbClr val="ffffff"/>
                </a:solidFill>
              </a:uFill>
              <a:latin typeface="Arial"/>
            </a:endParaRPr>
          </a:p>
        </p:txBody>
      </p:sp>
      <p:sp>
        <p:nvSpPr>
          <p:cNvPr id="135" name="CustomShape 2"/>
          <p:cNvSpPr/>
          <p:nvPr/>
        </p:nvSpPr>
        <p:spPr>
          <a:xfrm>
            <a:off x="818640" y="2222280"/>
            <a:ext cx="7228080" cy="4939920"/>
          </a:xfrm>
          <a:prstGeom prst="rect">
            <a:avLst/>
          </a:prstGeom>
          <a:noFill/>
          <a:ln>
            <a:noFill/>
          </a:ln>
        </p:spPr>
        <p:style>
          <a:lnRef idx="0"/>
          <a:fillRef idx="0"/>
          <a:effectRef idx="0"/>
          <a:fontRef idx="minor"/>
        </p:style>
      </p:sp>
      <p:sp>
        <p:nvSpPr>
          <p:cNvPr id="136" name="CustomShape 3"/>
          <p:cNvSpPr/>
          <p:nvPr/>
        </p:nvSpPr>
        <p:spPr>
          <a:xfrm>
            <a:off x="7012440" y="3780720"/>
            <a:ext cx="2730600" cy="364320"/>
          </a:xfrm>
          <a:prstGeom prst="rect">
            <a:avLst/>
          </a:prstGeom>
          <a:noFill/>
          <a:ln>
            <a:noFill/>
          </a:ln>
        </p:spPr>
        <p:style>
          <a:lnRef idx="0"/>
          <a:fillRef idx="0"/>
          <a:effectRef idx="0"/>
          <a:fontRef idx="minor"/>
        </p:style>
      </p:sp>
      <p:sp>
        <p:nvSpPr>
          <p:cNvPr id="137" name="TextShape 4"/>
          <p:cNvSpPr txBox="1"/>
          <p:nvPr/>
        </p:nvSpPr>
        <p:spPr>
          <a:xfrm>
            <a:off x="182880" y="5652000"/>
            <a:ext cx="6293520" cy="1114560"/>
          </a:xfrm>
          <a:prstGeom prst="rect">
            <a:avLst/>
          </a:prstGeom>
          <a:noFill/>
          <a:ln>
            <a:noFill/>
          </a:ln>
        </p:spPr>
        <p:txBody>
          <a:bodyPr lIns="90000" rIns="90000" tIns="45000" bIns="45000"/>
          <a:p>
            <a:pPr algn="just"/>
            <a:r>
              <a:rPr b="0" lang="en-US" sz="1400" spc="-1" strike="noStrike">
                <a:solidFill>
                  <a:srgbClr val="ffffff"/>
                </a:solidFill>
                <a:uFill>
                  <a:solidFill>
                    <a:srgbClr val="ffffff"/>
                  </a:solidFill>
                </a:uFill>
                <a:latin typeface="Arial"/>
              </a:rPr>
              <a:t>It shows that the proposed method generally performs </a:t>
            </a:r>
            <a:r>
              <a:rPr b="1" lang="en-US" sz="1400" spc="-1" strike="noStrike">
                <a:solidFill>
                  <a:srgbClr val="ffffff"/>
                </a:solidFill>
                <a:uFill>
                  <a:solidFill>
                    <a:srgbClr val="ffffff"/>
                  </a:solidFill>
                </a:uFill>
                <a:latin typeface="Arial"/>
              </a:rPr>
              <a:t>well </a:t>
            </a:r>
            <a:r>
              <a:rPr b="0" lang="en-US" sz="1400" spc="-1" strike="noStrike">
                <a:solidFill>
                  <a:srgbClr val="ffffff"/>
                </a:solidFill>
                <a:uFill>
                  <a:solidFill>
                    <a:srgbClr val="ffffff"/>
                  </a:solidFill>
                </a:uFill>
                <a:latin typeface="Arial"/>
              </a:rPr>
              <a:t>since the </a:t>
            </a:r>
            <a:r>
              <a:rPr b="1" lang="en-US" sz="1400" spc="-1" strike="noStrike">
                <a:solidFill>
                  <a:srgbClr val="ffffff"/>
                </a:solidFill>
                <a:uFill>
                  <a:solidFill>
                    <a:srgbClr val="ffffff"/>
                  </a:solidFill>
                </a:uFill>
                <a:latin typeface="Arial"/>
              </a:rPr>
              <a:t>initial </a:t>
            </a:r>
            <a:r>
              <a:rPr b="0" lang="en-US" sz="1400" spc="-1" strike="noStrike">
                <a:solidFill>
                  <a:srgbClr val="ffffff"/>
                </a:solidFill>
                <a:uFill>
                  <a:solidFill>
                    <a:srgbClr val="ffffff"/>
                  </a:solidFill>
                </a:uFill>
                <a:latin typeface="Arial"/>
              </a:rPr>
              <a:t>labels are propagated to </a:t>
            </a:r>
            <a:r>
              <a:rPr b="1" lang="en-US" sz="1400" spc="-1" strike="noStrike">
                <a:solidFill>
                  <a:srgbClr val="ffffff"/>
                </a:solidFill>
                <a:uFill>
                  <a:solidFill>
                    <a:srgbClr val="ffffff"/>
                  </a:solidFill>
                </a:uFill>
                <a:latin typeface="Arial"/>
              </a:rPr>
              <a:t>longer distance with non-local neighborhood</a:t>
            </a:r>
            <a:r>
              <a:rPr b="0" lang="en-US" sz="1400" spc="-1" strike="noStrike">
                <a:solidFill>
                  <a:srgbClr val="ffffff"/>
                </a:solidFill>
                <a:uFill>
                  <a:solidFill>
                    <a:srgbClr val="ffffff"/>
                  </a:solidFill>
                </a:uFill>
                <a:latin typeface="Arial"/>
              </a:rPr>
              <a:t>, and </a:t>
            </a:r>
            <a:r>
              <a:rPr b="1" lang="en-US" sz="1400" spc="-1" strike="noStrike">
                <a:solidFill>
                  <a:srgbClr val="ffffff"/>
                </a:solidFill>
                <a:uFill>
                  <a:solidFill>
                    <a:srgbClr val="ffffff"/>
                  </a:solidFill>
                </a:uFill>
                <a:latin typeface="Arial"/>
              </a:rPr>
              <a:t>inaccurate initial </a:t>
            </a:r>
            <a:r>
              <a:rPr b="0" lang="en-US" sz="1400" spc="-1" strike="noStrike">
                <a:solidFill>
                  <a:srgbClr val="ffffff"/>
                </a:solidFill>
                <a:uFill>
                  <a:solidFill>
                    <a:srgbClr val="ffffff"/>
                  </a:solidFill>
                </a:uFill>
                <a:latin typeface="Arial"/>
              </a:rPr>
              <a:t>labels are suppressed thanks to the OCP. </a:t>
            </a:r>
            <a:endParaRPr b="0" lang="en-US" sz="1400" spc="-1" strike="noStrike">
              <a:solidFill>
                <a:srgbClr val="ffffff"/>
              </a:solidFill>
              <a:uFill>
                <a:solidFill>
                  <a:srgbClr val="ffffff"/>
                </a:solidFill>
              </a:uFill>
              <a:latin typeface="Arial"/>
            </a:endParaRPr>
          </a:p>
        </p:txBody>
      </p:sp>
      <p:pic>
        <p:nvPicPr>
          <p:cNvPr id="138" name="" descr=""/>
          <p:cNvPicPr/>
          <p:nvPr/>
        </p:nvPicPr>
        <p:blipFill>
          <a:blip r:embed="rId1"/>
          <a:srcRect l="6909" t="17899" r="40380" b="-4611"/>
          <a:stretch/>
        </p:blipFill>
        <p:spPr>
          <a:xfrm>
            <a:off x="6577920" y="1939680"/>
            <a:ext cx="5577480" cy="5158440"/>
          </a:xfrm>
          <a:prstGeom prst="rect">
            <a:avLst/>
          </a:prstGeom>
          <a:ln>
            <a:noFill/>
          </a:ln>
        </p:spPr>
      </p:pic>
      <p:pic>
        <p:nvPicPr>
          <p:cNvPr id="139" name="" descr=""/>
          <p:cNvPicPr/>
          <p:nvPr/>
        </p:nvPicPr>
        <p:blipFill>
          <a:blip r:embed="rId2"/>
          <a:srcRect l="9878" t="36708" r="44369" b="32603"/>
          <a:stretch/>
        </p:blipFill>
        <p:spPr>
          <a:xfrm>
            <a:off x="365760" y="2222280"/>
            <a:ext cx="5577480" cy="2102760"/>
          </a:xfrm>
          <a:prstGeom prst="rect">
            <a:avLst/>
          </a:prstGeom>
          <a:ln>
            <a:noFill/>
          </a:ln>
        </p:spPr>
      </p:pic>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CustomShape 1"/>
          <p:cNvSpPr/>
          <p:nvPr/>
        </p:nvSpPr>
        <p:spPr>
          <a:xfrm>
            <a:off x="810000" y="447120"/>
            <a:ext cx="10571400" cy="969840"/>
          </a:xfrm>
          <a:prstGeom prst="rect">
            <a:avLst/>
          </a:prstGeom>
          <a:noFill/>
          <a:ln>
            <a:noFill/>
          </a:ln>
        </p:spPr>
        <p:style>
          <a:lnRef idx="0"/>
          <a:fillRef idx="0"/>
          <a:effectRef idx="0"/>
          <a:fontRef idx="minor"/>
        </p:style>
        <p:txBody>
          <a:bodyPr lIns="90000" rIns="90000" tIns="45000" bIns="45000" anchor="b"/>
          <a:p>
            <a:pPr>
              <a:lnSpc>
                <a:spcPct val="100000"/>
              </a:lnSpc>
            </a:pPr>
            <a:r>
              <a:rPr b="1" lang="en-US" sz="3200" spc="-1" strike="noStrike">
                <a:solidFill>
                  <a:srgbClr val="0d0d0d"/>
                </a:solidFill>
                <a:uFill>
                  <a:solidFill>
                    <a:srgbClr val="ffffff"/>
                  </a:solidFill>
                </a:uFill>
                <a:latin typeface="Century Gothic"/>
              </a:rPr>
              <a:t>
</a:t>
            </a:r>
            <a:r>
              <a:rPr b="1" lang="en-US" sz="3200" spc="-1" strike="noStrike">
                <a:solidFill>
                  <a:srgbClr val="0d0d0d"/>
                </a:solidFill>
                <a:uFill>
                  <a:solidFill>
                    <a:srgbClr val="ffffff"/>
                  </a:solidFill>
                </a:uFill>
                <a:latin typeface="Century Gothic"/>
              </a:rPr>
              <a:t>#Performance  </a:t>
            </a:r>
            <a:endParaRPr b="0" lang="en-US" sz="3200" spc="-1" strike="noStrike">
              <a:solidFill>
                <a:srgbClr val="ffffff"/>
              </a:solidFill>
              <a:uFill>
                <a:solidFill>
                  <a:srgbClr val="ffffff"/>
                </a:solidFill>
              </a:uFill>
              <a:latin typeface="Arial"/>
            </a:endParaRPr>
          </a:p>
          <a:p>
            <a:pPr>
              <a:lnSpc>
                <a:spcPct val="100000"/>
              </a:lnSpc>
            </a:pPr>
            <a:r>
              <a:rPr b="1" lang="en-US" sz="3200" spc="-1" strike="noStrike">
                <a:solidFill>
                  <a:srgbClr val="0d0d0d"/>
                </a:solidFill>
                <a:uFill>
                  <a:solidFill>
                    <a:srgbClr val="ffffff"/>
                  </a:solidFill>
                </a:uFill>
                <a:latin typeface="Century Gothic"/>
              </a:rPr>
              <a:t>Experiments with varying neighborhood size</a:t>
            </a:r>
            <a:endParaRPr b="0" lang="en-US" sz="3200" spc="-1" strike="noStrike">
              <a:solidFill>
                <a:srgbClr val="ffffff"/>
              </a:solidFill>
              <a:uFill>
                <a:solidFill>
                  <a:srgbClr val="ffffff"/>
                </a:solidFill>
              </a:uFill>
              <a:latin typeface="Arial"/>
            </a:endParaRPr>
          </a:p>
        </p:txBody>
      </p:sp>
      <p:sp>
        <p:nvSpPr>
          <p:cNvPr id="141" name="CustomShape 2"/>
          <p:cNvSpPr/>
          <p:nvPr/>
        </p:nvSpPr>
        <p:spPr>
          <a:xfrm>
            <a:off x="818640" y="2222280"/>
            <a:ext cx="7228080" cy="4939920"/>
          </a:xfrm>
          <a:prstGeom prst="rect">
            <a:avLst/>
          </a:prstGeom>
          <a:noFill/>
          <a:ln>
            <a:noFill/>
          </a:ln>
        </p:spPr>
        <p:style>
          <a:lnRef idx="0"/>
          <a:fillRef idx="0"/>
          <a:effectRef idx="0"/>
          <a:fontRef idx="minor"/>
        </p:style>
      </p:sp>
      <p:sp>
        <p:nvSpPr>
          <p:cNvPr id="142" name="CustomShape 3"/>
          <p:cNvSpPr/>
          <p:nvPr/>
        </p:nvSpPr>
        <p:spPr>
          <a:xfrm>
            <a:off x="7012440" y="3780720"/>
            <a:ext cx="2730600" cy="364320"/>
          </a:xfrm>
          <a:prstGeom prst="rect">
            <a:avLst/>
          </a:prstGeom>
          <a:noFill/>
          <a:ln>
            <a:noFill/>
          </a:ln>
        </p:spPr>
        <p:style>
          <a:lnRef idx="0"/>
          <a:fillRef idx="0"/>
          <a:effectRef idx="0"/>
          <a:fontRef idx="minor"/>
        </p:style>
      </p:sp>
      <p:sp>
        <p:nvSpPr>
          <p:cNvPr id="143" name="TextShape 4"/>
          <p:cNvSpPr txBox="1"/>
          <p:nvPr/>
        </p:nvSpPr>
        <p:spPr>
          <a:xfrm>
            <a:off x="182880" y="5652000"/>
            <a:ext cx="6293520" cy="1114560"/>
          </a:xfrm>
          <a:prstGeom prst="rect">
            <a:avLst/>
          </a:prstGeom>
          <a:noFill/>
          <a:ln>
            <a:noFill/>
          </a:ln>
        </p:spPr>
        <p:txBody>
          <a:bodyPr lIns="90000" rIns="90000" tIns="45000" bIns="45000"/>
          <a:p>
            <a:pPr algn="just"/>
            <a:r>
              <a:rPr b="0" lang="en-US" sz="1400" spc="-1" strike="noStrike">
                <a:solidFill>
                  <a:srgbClr val="ffffff"/>
                </a:solidFill>
                <a:uFill>
                  <a:solidFill>
                    <a:srgbClr val="ffffff"/>
                  </a:solidFill>
                </a:uFill>
                <a:latin typeface="Arial"/>
              </a:rPr>
              <a:t>It shows that the proposed method generally performs </a:t>
            </a:r>
            <a:r>
              <a:rPr b="1" lang="en-US" sz="1400" spc="-1" strike="noStrike">
                <a:solidFill>
                  <a:srgbClr val="ffffff"/>
                </a:solidFill>
                <a:uFill>
                  <a:solidFill>
                    <a:srgbClr val="ffffff"/>
                  </a:solidFill>
                </a:uFill>
                <a:latin typeface="Arial"/>
              </a:rPr>
              <a:t>well </a:t>
            </a:r>
            <a:r>
              <a:rPr b="0" lang="en-US" sz="1400" spc="-1" strike="noStrike">
                <a:solidFill>
                  <a:srgbClr val="ffffff"/>
                </a:solidFill>
                <a:uFill>
                  <a:solidFill>
                    <a:srgbClr val="ffffff"/>
                  </a:solidFill>
                </a:uFill>
                <a:latin typeface="Arial"/>
              </a:rPr>
              <a:t>since the </a:t>
            </a:r>
            <a:r>
              <a:rPr b="1" lang="en-US" sz="1400" spc="-1" strike="noStrike">
                <a:solidFill>
                  <a:srgbClr val="ffffff"/>
                </a:solidFill>
                <a:uFill>
                  <a:solidFill>
                    <a:srgbClr val="ffffff"/>
                  </a:solidFill>
                </a:uFill>
                <a:latin typeface="Arial"/>
              </a:rPr>
              <a:t>initial </a:t>
            </a:r>
            <a:r>
              <a:rPr b="0" lang="en-US" sz="1400" spc="-1" strike="noStrike">
                <a:solidFill>
                  <a:srgbClr val="ffffff"/>
                </a:solidFill>
                <a:uFill>
                  <a:solidFill>
                    <a:srgbClr val="ffffff"/>
                  </a:solidFill>
                </a:uFill>
                <a:latin typeface="Arial"/>
              </a:rPr>
              <a:t>labels are propagated to </a:t>
            </a:r>
            <a:r>
              <a:rPr b="1" lang="en-US" sz="1400" spc="-1" strike="noStrike">
                <a:solidFill>
                  <a:srgbClr val="ffffff"/>
                </a:solidFill>
                <a:uFill>
                  <a:solidFill>
                    <a:srgbClr val="ffffff"/>
                  </a:solidFill>
                </a:uFill>
                <a:latin typeface="Arial"/>
              </a:rPr>
              <a:t>longer distance with non-local neighborhood</a:t>
            </a:r>
            <a:r>
              <a:rPr b="0" lang="en-US" sz="1400" spc="-1" strike="noStrike">
                <a:solidFill>
                  <a:srgbClr val="ffffff"/>
                </a:solidFill>
                <a:uFill>
                  <a:solidFill>
                    <a:srgbClr val="ffffff"/>
                  </a:solidFill>
                </a:uFill>
                <a:latin typeface="Arial"/>
              </a:rPr>
              <a:t>, and </a:t>
            </a:r>
            <a:r>
              <a:rPr b="1" lang="en-US" sz="1400" spc="-1" strike="noStrike">
                <a:solidFill>
                  <a:srgbClr val="ffffff"/>
                </a:solidFill>
                <a:uFill>
                  <a:solidFill>
                    <a:srgbClr val="ffffff"/>
                  </a:solidFill>
                </a:uFill>
                <a:latin typeface="Arial"/>
              </a:rPr>
              <a:t>inaccurate initial </a:t>
            </a:r>
            <a:r>
              <a:rPr b="0" lang="en-US" sz="1400" spc="-1" strike="noStrike">
                <a:solidFill>
                  <a:srgbClr val="ffffff"/>
                </a:solidFill>
                <a:uFill>
                  <a:solidFill>
                    <a:srgbClr val="ffffff"/>
                  </a:solidFill>
                </a:uFill>
                <a:latin typeface="Arial"/>
              </a:rPr>
              <a:t>labels are suppressed thanks to the OCP. </a:t>
            </a:r>
            <a:endParaRPr b="0" lang="en-US" sz="1400" spc="-1" strike="noStrike">
              <a:solidFill>
                <a:srgbClr val="ffffff"/>
              </a:solidFill>
              <a:uFill>
                <a:solidFill>
                  <a:srgbClr val="ffffff"/>
                </a:solidFill>
              </a:uFill>
              <a:latin typeface="Arial"/>
            </a:endParaRPr>
          </a:p>
        </p:txBody>
      </p:sp>
      <p:pic>
        <p:nvPicPr>
          <p:cNvPr id="144" name="" descr=""/>
          <p:cNvPicPr/>
          <p:nvPr/>
        </p:nvPicPr>
        <p:blipFill>
          <a:blip r:embed="rId1"/>
          <a:srcRect l="4540" t="17274" r="5459" b="14680"/>
          <a:stretch/>
        </p:blipFill>
        <p:spPr>
          <a:xfrm>
            <a:off x="823320" y="2103480"/>
            <a:ext cx="10972440" cy="4663080"/>
          </a:xfrm>
          <a:prstGeom prst="rect">
            <a:avLst/>
          </a:prstGeom>
          <a:ln>
            <a:noFill/>
          </a:ln>
        </p:spPr>
      </p:pic>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CustomShape 1"/>
          <p:cNvSpPr/>
          <p:nvPr/>
        </p:nvSpPr>
        <p:spPr>
          <a:xfrm>
            <a:off x="810000" y="447120"/>
            <a:ext cx="10571400" cy="969840"/>
          </a:xfrm>
          <a:prstGeom prst="rect">
            <a:avLst/>
          </a:prstGeom>
          <a:noFill/>
          <a:ln>
            <a:noFill/>
          </a:ln>
        </p:spPr>
        <p:style>
          <a:lnRef idx="0"/>
          <a:fillRef idx="0"/>
          <a:effectRef idx="0"/>
          <a:fontRef idx="minor"/>
        </p:style>
        <p:txBody>
          <a:bodyPr lIns="90000" rIns="90000" tIns="45000" bIns="45000" anchor="b"/>
          <a:p>
            <a:pPr>
              <a:lnSpc>
                <a:spcPct val="100000"/>
              </a:lnSpc>
            </a:pPr>
            <a:r>
              <a:rPr b="1" lang="en-US" sz="4000" spc="-1" strike="noStrike">
                <a:solidFill>
                  <a:srgbClr val="0d0d0d"/>
                </a:solidFill>
                <a:uFill>
                  <a:solidFill>
                    <a:srgbClr val="ffffff"/>
                  </a:solidFill>
                </a:uFill>
                <a:latin typeface="Century Gothic"/>
              </a:rPr>
              <a:t>
</a:t>
            </a:r>
            <a:r>
              <a:rPr b="1" lang="en-US" sz="4000" spc="-1" strike="noStrike">
                <a:solidFill>
                  <a:srgbClr val="0d0d0d"/>
                </a:solidFill>
                <a:uFill>
                  <a:solidFill>
                    <a:srgbClr val="ffffff"/>
                  </a:solidFill>
                </a:uFill>
                <a:latin typeface="Century Gothic"/>
              </a:rPr>
              <a:t>#Perfoemance  </a:t>
            </a:r>
            <a:endParaRPr b="0" lang="en-US" sz="1800" spc="-1" strike="noStrike">
              <a:solidFill>
                <a:srgbClr val="ffffff"/>
              </a:solidFill>
              <a:uFill>
                <a:solidFill>
                  <a:srgbClr val="ffffff"/>
                </a:solidFill>
              </a:uFill>
              <a:latin typeface="Arial"/>
            </a:endParaRPr>
          </a:p>
          <a:p>
            <a:pPr>
              <a:lnSpc>
                <a:spcPct val="100000"/>
              </a:lnSpc>
            </a:pPr>
            <a:r>
              <a:rPr b="1" lang="en-US" sz="4000" spc="-1" strike="noStrike">
                <a:solidFill>
                  <a:srgbClr val="0d0d0d"/>
                </a:solidFill>
                <a:uFill>
                  <a:solidFill>
                    <a:srgbClr val="ffffff"/>
                  </a:solidFill>
                </a:uFill>
                <a:latin typeface="Century Gothic"/>
              </a:rPr>
              <a:t>Effectiveness OCP</a:t>
            </a:r>
            <a:endParaRPr b="0" lang="en-US" sz="1800" spc="-1" strike="noStrike">
              <a:solidFill>
                <a:srgbClr val="ffffff"/>
              </a:solidFill>
              <a:uFill>
                <a:solidFill>
                  <a:srgbClr val="ffffff"/>
                </a:solidFill>
              </a:uFill>
              <a:latin typeface="Arial"/>
            </a:endParaRPr>
          </a:p>
        </p:txBody>
      </p:sp>
      <p:sp>
        <p:nvSpPr>
          <p:cNvPr id="146" name="CustomShape 2"/>
          <p:cNvSpPr/>
          <p:nvPr/>
        </p:nvSpPr>
        <p:spPr>
          <a:xfrm>
            <a:off x="818640" y="2222280"/>
            <a:ext cx="7228080" cy="4939920"/>
          </a:xfrm>
          <a:prstGeom prst="rect">
            <a:avLst/>
          </a:prstGeom>
          <a:noFill/>
          <a:ln>
            <a:noFill/>
          </a:ln>
        </p:spPr>
        <p:style>
          <a:lnRef idx="0"/>
          <a:fillRef idx="0"/>
          <a:effectRef idx="0"/>
          <a:fontRef idx="minor"/>
        </p:style>
        <p:txBody>
          <a:bodyPr lIns="90000" rIns="90000" tIns="45000" bIns="45000" anchor="ctr"/>
          <a:p>
            <a:r>
              <a:rPr b="0" lang="en-US" sz="1800" spc="-1" strike="noStrike">
                <a:solidFill>
                  <a:srgbClr val="ffffff"/>
                </a:solidFill>
                <a:uFill>
                  <a:solidFill>
                    <a:srgbClr val="ffffff"/>
                  </a:solidFill>
                </a:uFill>
                <a:latin typeface="Century Gothic"/>
              </a:rPr>
              <a:t>capture the </a:t>
            </a:r>
            <a:r>
              <a:rPr b="1" lang="en-US" sz="1800" spc="-1" strike="noStrike">
                <a:solidFill>
                  <a:srgbClr val="ffff00"/>
                </a:solidFill>
                <a:uFill>
                  <a:solidFill>
                    <a:srgbClr val="ffffff"/>
                  </a:solidFill>
                </a:uFill>
                <a:latin typeface="Century Gothic"/>
              </a:rPr>
              <a:t>relationship between neighbors </a:t>
            </a:r>
            <a:r>
              <a:rPr b="0" lang="en-US" sz="1800" spc="-1" strike="noStrike">
                <a:solidFill>
                  <a:srgbClr val="ffffff"/>
                </a:solidFill>
                <a:uFill>
                  <a:solidFill>
                    <a:srgbClr val="ffffff"/>
                  </a:solidFill>
                </a:uFill>
                <a:latin typeface="Century Gothic"/>
              </a:rPr>
              <a:t>using a nonlocal pairwise connection </a:t>
            </a:r>
            <a:endParaRPr b="0" lang="en-US" sz="1800" spc="-1" strike="noStrike">
              <a:solidFill>
                <a:srgbClr val="ffffff"/>
              </a:solidFill>
              <a:uFill>
                <a:solidFill>
                  <a:srgbClr val="ffffff"/>
                </a:solidFill>
              </a:uFill>
              <a:latin typeface="Arial"/>
            </a:endParaRPr>
          </a:p>
        </p:txBody>
      </p:sp>
      <p:sp>
        <p:nvSpPr>
          <p:cNvPr id="147" name="CustomShape 3"/>
          <p:cNvSpPr/>
          <p:nvPr/>
        </p:nvSpPr>
        <p:spPr>
          <a:xfrm>
            <a:off x="7012440" y="3780720"/>
            <a:ext cx="2730600" cy="364320"/>
          </a:xfrm>
          <a:prstGeom prst="rect">
            <a:avLst/>
          </a:prstGeom>
          <a:noFill/>
          <a:ln>
            <a:noFill/>
          </a:ln>
        </p:spPr>
        <p:style>
          <a:lnRef idx="0"/>
          <a:fillRef idx="0"/>
          <a:effectRef idx="0"/>
          <a:fontRef idx="minor"/>
        </p:style>
      </p:sp>
      <p:pic>
        <p:nvPicPr>
          <p:cNvPr id="148" name="" descr=""/>
          <p:cNvPicPr/>
          <p:nvPr/>
        </p:nvPicPr>
        <p:blipFill>
          <a:blip r:embed="rId1"/>
          <a:srcRect l="5210" t="14158" r="3104" b="19587"/>
          <a:stretch/>
        </p:blipFill>
        <p:spPr>
          <a:xfrm>
            <a:off x="1097640" y="2743200"/>
            <a:ext cx="9326520" cy="3382920"/>
          </a:xfrm>
          <a:prstGeom prst="rect">
            <a:avLst/>
          </a:prstGeom>
          <a:ln>
            <a:noFill/>
          </a:ln>
        </p:spPr>
      </p:pic>
      <p:pic>
        <p:nvPicPr>
          <p:cNvPr id="149" name="" descr=""/>
          <p:cNvPicPr/>
          <p:nvPr/>
        </p:nvPicPr>
        <p:blipFill>
          <a:blip r:embed="rId2"/>
          <a:srcRect l="6640" t="14670" r="49001" b="6614"/>
          <a:stretch/>
        </p:blipFill>
        <p:spPr>
          <a:xfrm>
            <a:off x="4480560" y="1097280"/>
            <a:ext cx="5407560" cy="5394600"/>
          </a:xfrm>
          <a:prstGeom prst="rect">
            <a:avLst/>
          </a:prstGeom>
          <a:ln>
            <a:noFill/>
          </a:ln>
        </p:spPr>
      </p:pic>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CustomShape 1"/>
          <p:cNvSpPr/>
          <p:nvPr/>
        </p:nvSpPr>
        <p:spPr>
          <a:xfrm>
            <a:off x="810000" y="447120"/>
            <a:ext cx="10571400" cy="969840"/>
          </a:xfrm>
          <a:prstGeom prst="rect">
            <a:avLst/>
          </a:prstGeom>
          <a:noFill/>
          <a:ln>
            <a:noFill/>
          </a:ln>
        </p:spPr>
        <p:style>
          <a:lnRef idx="0"/>
          <a:fillRef idx="0"/>
          <a:effectRef idx="0"/>
          <a:fontRef idx="minor"/>
        </p:style>
        <p:txBody>
          <a:bodyPr lIns="90000" rIns="90000" tIns="45000" bIns="45000" anchor="b"/>
          <a:p>
            <a:pPr>
              <a:lnSpc>
                <a:spcPct val="100000"/>
              </a:lnSpc>
            </a:pPr>
            <a:r>
              <a:rPr b="1" lang="en-US" sz="4000" spc="-1" strike="noStrike">
                <a:solidFill>
                  <a:srgbClr val="0d0d0d"/>
                </a:solidFill>
                <a:uFill>
                  <a:solidFill>
                    <a:srgbClr val="ffffff"/>
                  </a:solidFill>
                </a:uFill>
                <a:latin typeface="Century Gothic"/>
              </a:rPr>
              <a:t>Limitations</a:t>
            </a:r>
            <a:endParaRPr b="0" lang="en-US" sz="1800" spc="-1" strike="noStrike">
              <a:solidFill>
                <a:srgbClr val="ffffff"/>
              </a:solidFill>
              <a:uFill>
                <a:solidFill>
                  <a:srgbClr val="ffffff"/>
                </a:solidFill>
              </a:uFill>
              <a:latin typeface="Arial"/>
            </a:endParaRPr>
          </a:p>
        </p:txBody>
      </p:sp>
      <p:sp>
        <p:nvSpPr>
          <p:cNvPr id="151" name="CustomShape 2"/>
          <p:cNvSpPr/>
          <p:nvPr/>
        </p:nvSpPr>
        <p:spPr>
          <a:xfrm>
            <a:off x="818640" y="2222280"/>
            <a:ext cx="10553760" cy="4939920"/>
          </a:xfrm>
          <a:prstGeom prst="rect">
            <a:avLst/>
          </a:prstGeom>
          <a:noFill/>
          <a:ln>
            <a:noFill/>
          </a:ln>
        </p:spPr>
        <p:style>
          <a:lnRef idx="0"/>
          <a:fillRef idx="0"/>
          <a:effectRef idx="0"/>
          <a:fontRef idx="minor"/>
        </p:style>
        <p:txBody>
          <a:bodyPr lIns="90000" rIns="90000" tIns="45000" bIns="45000" anchor="ctr"/>
          <a:p>
            <a:pPr marL="216000" indent="-216000" algn="just">
              <a:lnSpc>
                <a:spcPct val="100000"/>
              </a:lnSpc>
              <a:buClr>
                <a:srgbClr val="ffffff"/>
              </a:buClr>
              <a:buSzPct val="45000"/>
              <a:buFont typeface="Wingdings" charset="2"/>
              <a:buChar char=""/>
            </a:pPr>
            <a:r>
              <a:rPr b="0" lang="en-US" sz="1800" spc="-1" strike="noStrike">
                <a:solidFill>
                  <a:srgbClr val="ffffff"/>
                </a:solidFill>
                <a:uFill>
                  <a:solidFill>
                    <a:srgbClr val="ffffff"/>
                  </a:solidFill>
                </a:uFill>
                <a:latin typeface="Century Gothic"/>
              </a:rPr>
              <a:t>Since most of the existing methods use the color distribution of initial labels, they cannot handle the case where all the initial labels have similar color distributions (e.g., Fig. 12 (a))</a:t>
            </a:r>
            <a:endParaRPr b="0" lang="en-US" sz="1800" spc="-1" strike="noStrike">
              <a:solidFill>
                <a:srgbClr val="ffffff"/>
              </a:solidFill>
              <a:uFill>
                <a:solidFill>
                  <a:srgbClr val="ffffff"/>
                </a:solidFill>
              </a:uFill>
              <a:latin typeface="Arial"/>
            </a:endParaRPr>
          </a:p>
          <a:p>
            <a:pPr marL="216000" indent="-216000" algn="just">
              <a:lnSpc>
                <a:spcPct val="100000"/>
              </a:lnSpc>
              <a:buClr>
                <a:srgbClr val="ffffff"/>
              </a:buClr>
              <a:buSzPct val="45000"/>
              <a:buFont typeface="Wingdings" charset="2"/>
              <a:buChar char=""/>
            </a:pPr>
            <a:r>
              <a:rPr b="0" lang="en-US" sz="1800" spc="-1" strike="noStrike">
                <a:solidFill>
                  <a:srgbClr val="ffffff"/>
                </a:solidFill>
                <a:uFill>
                  <a:solidFill>
                    <a:srgbClr val="ffffff"/>
                  </a:solidFill>
                </a:uFill>
                <a:latin typeface="Century Gothic"/>
              </a:rPr>
              <a:t>In addition, our method penalizes inaccurate labels using the OCP of color values for each initial label. </a:t>
            </a:r>
            <a:endParaRPr b="0" lang="en-US" sz="1800" spc="-1" strike="noStrike">
              <a:solidFill>
                <a:srgbClr val="ffffff"/>
              </a:solidFill>
              <a:uFill>
                <a:solidFill>
                  <a:srgbClr val="ffffff"/>
                </a:solidFill>
              </a:uFill>
              <a:latin typeface="Arial"/>
            </a:endParaRPr>
          </a:p>
          <a:p>
            <a:pPr marL="216000" indent="-216000" algn="just">
              <a:lnSpc>
                <a:spcPct val="100000"/>
              </a:lnSpc>
              <a:buClr>
                <a:srgbClr val="ffffff"/>
              </a:buClr>
              <a:buSzPct val="45000"/>
              <a:buFont typeface="Wingdings" charset="2"/>
              <a:buChar char=""/>
            </a:pPr>
            <a:r>
              <a:rPr b="0" lang="en-US" sz="1800" spc="-1" strike="noStrike">
                <a:solidFill>
                  <a:srgbClr val="ffffff"/>
                </a:solidFill>
                <a:uFill>
                  <a:solidFill>
                    <a:srgbClr val="ffffff"/>
                  </a:solidFill>
                </a:uFill>
                <a:latin typeface="Century Gothic"/>
              </a:rPr>
              <a:t>Thus, when a small number of correct labels are assigned in distinct regions (e.g., left-hand side in Fig. 12 (b)), the OCP considers these labels as outliers, and suppresses them. These limitations can be addressed by employingother features as a description of initial labels, e.g., texture and object prior.</a:t>
            </a:r>
            <a:endParaRPr b="0" lang="en-US" sz="1800" spc="-1" strike="noStrike">
              <a:solidFill>
                <a:srgbClr val="ffffff"/>
              </a:solidFill>
              <a:uFill>
                <a:solidFill>
                  <a:srgbClr val="ffffff"/>
                </a:solidFill>
              </a:uFill>
              <a:latin typeface="Arial"/>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CustomShape 1"/>
          <p:cNvSpPr/>
          <p:nvPr/>
        </p:nvSpPr>
        <p:spPr>
          <a:xfrm>
            <a:off x="810000" y="447120"/>
            <a:ext cx="10571400" cy="969840"/>
          </a:xfrm>
          <a:prstGeom prst="rect">
            <a:avLst/>
          </a:prstGeom>
          <a:noFill/>
          <a:ln>
            <a:noFill/>
          </a:ln>
        </p:spPr>
        <p:style>
          <a:lnRef idx="0"/>
          <a:fillRef idx="0"/>
          <a:effectRef idx="0"/>
          <a:fontRef idx="minor"/>
        </p:style>
        <p:txBody>
          <a:bodyPr lIns="90000" rIns="90000" tIns="45000" bIns="45000" anchor="b"/>
          <a:p>
            <a:pPr>
              <a:lnSpc>
                <a:spcPct val="100000"/>
              </a:lnSpc>
            </a:pPr>
            <a:r>
              <a:rPr b="1" lang="en-US" sz="4000" spc="-1" strike="noStrike">
                <a:solidFill>
                  <a:srgbClr val="0d0d0d"/>
                </a:solidFill>
                <a:uFill>
                  <a:solidFill>
                    <a:srgbClr val="ffffff"/>
                  </a:solidFill>
                </a:uFill>
                <a:latin typeface="Century Gothic"/>
              </a:rPr>
              <a:t>Conclusion </a:t>
            </a:r>
            <a:endParaRPr b="0" lang="en-US" sz="1800" spc="-1" strike="noStrike">
              <a:solidFill>
                <a:srgbClr val="ffffff"/>
              </a:solidFill>
              <a:uFill>
                <a:solidFill>
                  <a:srgbClr val="ffffff"/>
                </a:solidFill>
              </a:uFill>
              <a:latin typeface="Arial"/>
            </a:endParaRPr>
          </a:p>
        </p:txBody>
      </p:sp>
      <p:sp>
        <p:nvSpPr>
          <p:cNvPr id="153" name="CustomShape 2"/>
          <p:cNvSpPr/>
          <p:nvPr/>
        </p:nvSpPr>
        <p:spPr>
          <a:xfrm>
            <a:off x="818640" y="2222280"/>
            <a:ext cx="10553760" cy="4939920"/>
          </a:xfrm>
          <a:prstGeom prst="rect">
            <a:avLst/>
          </a:prstGeom>
          <a:noFill/>
          <a:ln>
            <a:noFill/>
          </a:ln>
        </p:spPr>
        <p:style>
          <a:lnRef idx="0"/>
          <a:fillRef idx="0"/>
          <a:effectRef idx="0"/>
          <a:fontRef idx="minor"/>
        </p:style>
        <p:txBody>
          <a:bodyPr lIns="90000" rIns="90000" tIns="45000" bIns="45000" anchor="ctr"/>
          <a:p>
            <a:pPr algn="just">
              <a:lnSpc>
                <a:spcPct val="100000"/>
              </a:lnSpc>
            </a:pPr>
            <a:r>
              <a:rPr b="0" lang="en-US" sz="1800" spc="-1" strike="noStrike">
                <a:solidFill>
                  <a:srgbClr val="ffffff"/>
                </a:solidFill>
                <a:uFill>
                  <a:solidFill>
                    <a:srgbClr val="ffffff"/>
                  </a:solidFill>
                </a:uFill>
                <a:latin typeface="Century Gothic"/>
              </a:rPr>
              <a:t>- the model is robust </a:t>
            </a:r>
            <a:r>
              <a:rPr b="1" lang="en-US" sz="1800" spc="-1" strike="noStrike">
                <a:solidFill>
                  <a:srgbClr val="ffffff"/>
                </a:solidFill>
                <a:uFill>
                  <a:solidFill>
                    <a:srgbClr val="ffffff"/>
                  </a:solidFill>
                </a:uFill>
                <a:latin typeface="Century Gothic"/>
              </a:rPr>
              <a:t>inaccurate initial labels</a:t>
            </a:r>
            <a:endParaRPr b="0" lang="en-US" sz="1800" spc="-1" strike="noStrike">
              <a:solidFill>
                <a:srgbClr val="ffffff"/>
              </a:solidFill>
              <a:uFill>
                <a:solidFill>
                  <a:srgbClr val="ffffff"/>
                </a:solidFill>
              </a:uFill>
              <a:latin typeface="Arial"/>
            </a:endParaRPr>
          </a:p>
          <a:p>
            <a:pPr algn="just">
              <a:lnSpc>
                <a:spcPct val="100000"/>
              </a:lnSpc>
            </a:pPr>
            <a:r>
              <a:rPr b="0" lang="en-US" sz="1800" spc="-1" strike="noStrike">
                <a:solidFill>
                  <a:srgbClr val="ffffff"/>
                </a:solidFill>
                <a:uFill>
                  <a:solidFill>
                    <a:srgbClr val="ffffff"/>
                  </a:solidFill>
                </a:uFill>
                <a:latin typeface="Century Gothic"/>
              </a:rPr>
              <a:t>- outperform </a:t>
            </a:r>
            <a:r>
              <a:rPr b="1" lang="en-US" sz="1800" spc="-1" strike="noStrike">
                <a:solidFill>
                  <a:srgbClr val="ffffff"/>
                </a:solidFill>
                <a:uFill>
                  <a:solidFill>
                    <a:srgbClr val="ffffff"/>
                  </a:solidFill>
                </a:uFill>
                <a:latin typeface="Century Gothic"/>
              </a:rPr>
              <a:t>binary</a:t>
            </a:r>
            <a:r>
              <a:rPr b="0" lang="en-US" sz="1800" spc="-1" strike="noStrike">
                <a:solidFill>
                  <a:srgbClr val="ffffff"/>
                </a:solidFill>
                <a:uFill>
                  <a:solidFill>
                    <a:srgbClr val="ffffff"/>
                  </a:solidFill>
                </a:uFill>
                <a:latin typeface="Century Gothic"/>
              </a:rPr>
              <a:t> &amp; </a:t>
            </a:r>
            <a:r>
              <a:rPr b="1" lang="en-US" sz="1800" spc="-1" strike="noStrike">
                <a:solidFill>
                  <a:srgbClr val="ffffff"/>
                </a:solidFill>
                <a:uFill>
                  <a:solidFill>
                    <a:srgbClr val="ffffff"/>
                  </a:solidFill>
                </a:uFill>
                <a:latin typeface="Century Gothic"/>
              </a:rPr>
              <a:t>multilabel</a:t>
            </a:r>
            <a:r>
              <a:rPr b="0" lang="en-US" sz="1800" spc="-1" strike="noStrike">
                <a:solidFill>
                  <a:srgbClr val="ffffff"/>
                </a:solidFill>
                <a:uFill>
                  <a:solidFill>
                    <a:srgbClr val="ffffff"/>
                  </a:solidFill>
                </a:uFill>
                <a:latin typeface="Century Gothic"/>
              </a:rPr>
              <a:t> segemntation</a:t>
            </a:r>
            <a:endParaRPr b="0" lang="en-US" sz="1800" spc="-1" strike="noStrike">
              <a:solidFill>
                <a:srgbClr val="ffffff"/>
              </a:solidFill>
              <a:uFill>
                <a:solidFill>
                  <a:srgbClr val="ffffff"/>
                </a:solidFill>
              </a:uFill>
              <a:latin typeface="Arial"/>
            </a:endParaRPr>
          </a:p>
          <a:p>
            <a:pPr algn="just">
              <a:lnSpc>
                <a:spcPct val="100000"/>
              </a:lnSpc>
            </a:pPr>
            <a:endParaRPr b="0" lang="en-US" sz="1800" spc="-1" strike="noStrike">
              <a:solidFill>
                <a:srgbClr val="ffffff"/>
              </a:solidFill>
              <a:uFill>
                <a:solidFill>
                  <a:srgbClr val="ffffff"/>
                </a:solidFill>
              </a:uFill>
              <a:latin typeface="Arial"/>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CustomShape 1"/>
          <p:cNvSpPr/>
          <p:nvPr/>
        </p:nvSpPr>
        <p:spPr>
          <a:xfrm>
            <a:off x="810000" y="447120"/>
            <a:ext cx="10571400" cy="969840"/>
          </a:xfrm>
          <a:prstGeom prst="rect">
            <a:avLst/>
          </a:prstGeom>
          <a:noFill/>
          <a:ln>
            <a:noFill/>
          </a:ln>
        </p:spPr>
        <p:style>
          <a:lnRef idx="0"/>
          <a:fillRef idx="0"/>
          <a:effectRef idx="0"/>
          <a:fontRef idx="minor"/>
        </p:style>
        <p:txBody>
          <a:bodyPr lIns="90000" rIns="90000" tIns="45000" bIns="45000" anchor="b"/>
          <a:p>
            <a:pPr>
              <a:lnSpc>
                <a:spcPct val="100000"/>
              </a:lnSpc>
            </a:pPr>
            <a:r>
              <a:rPr b="1" lang="en-US" sz="4000" spc="-1" strike="noStrike">
                <a:solidFill>
                  <a:srgbClr val="0d0d0d"/>
                </a:solidFill>
                <a:uFill>
                  <a:solidFill>
                    <a:srgbClr val="ffffff"/>
                  </a:solidFill>
                </a:uFill>
                <a:latin typeface="Century Gothic"/>
              </a:rPr>
              <a:t>Future Work</a:t>
            </a:r>
            <a:endParaRPr b="0" lang="en-US" sz="1800" spc="-1" strike="noStrike">
              <a:solidFill>
                <a:srgbClr val="ffffff"/>
              </a:solidFill>
              <a:uFill>
                <a:solidFill>
                  <a:srgbClr val="ffffff"/>
                </a:solidFill>
              </a:uFill>
              <a:latin typeface="Arial"/>
            </a:endParaRPr>
          </a:p>
        </p:txBody>
      </p:sp>
      <p:sp>
        <p:nvSpPr>
          <p:cNvPr id="155" name="CustomShape 2"/>
          <p:cNvSpPr/>
          <p:nvPr/>
        </p:nvSpPr>
        <p:spPr>
          <a:xfrm>
            <a:off x="640080" y="2283480"/>
            <a:ext cx="10553760" cy="4939920"/>
          </a:xfrm>
          <a:prstGeom prst="rect">
            <a:avLst/>
          </a:prstGeom>
          <a:noFill/>
          <a:ln>
            <a:noFill/>
          </a:ln>
        </p:spPr>
        <p:style>
          <a:lnRef idx="0"/>
          <a:fillRef idx="0"/>
          <a:effectRef idx="0"/>
          <a:fontRef idx="minor"/>
        </p:style>
        <p:txBody>
          <a:bodyPr lIns="90000" rIns="90000" tIns="45000" bIns="45000" anchor="ctr"/>
          <a:p>
            <a:pPr marL="432000" indent="-323640" algn="just">
              <a:lnSpc>
                <a:spcPct val="100000"/>
              </a:lnSpc>
              <a:buClr>
                <a:srgbClr val="ffffff"/>
              </a:buClr>
              <a:buSzPct val="45000"/>
              <a:buFont typeface="Wingdings" charset="2"/>
              <a:buChar char=""/>
            </a:pPr>
            <a:r>
              <a:rPr b="0" lang="en-US" sz="1800" spc="-1" strike="noStrike">
                <a:solidFill>
                  <a:srgbClr val="ffffff"/>
                </a:solidFill>
                <a:uFill>
                  <a:solidFill>
                    <a:srgbClr val="ffffff"/>
                  </a:solidFill>
                </a:uFill>
                <a:latin typeface="Century Gothic"/>
              </a:rPr>
              <a:t> </a:t>
            </a:r>
            <a:endParaRPr b="0" lang="en-US" sz="1800" spc="-1" strike="noStrike">
              <a:solidFill>
                <a:srgbClr val="ffffff"/>
              </a:solidFill>
              <a:uFill>
                <a:solidFill>
                  <a:srgbClr val="ffffff"/>
                </a:solidFill>
              </a:uFill>
              <a:latin typeface="Arial"/>
            </a:endParaRPr>
          </a:p>
          <a:p>
            <a:pPr marL="432000" indent="-323640" algn="just">
              <a:lnSpc>
                <a:spcPct val="100000"/>
              </a:lnSpc>
              <a:buClr>
                <a:srgbClr val="ffffff"/>
              </a:buClr>
              <a:buSzPct val="45000"/>
              <a:buFont typeface="Wingdings" charset="2"/>
              <a:buChar char=""/>
            </a:pPr>
            <a:r>
              <a:rPr b="1" lang="en-US" sz="2000" spc="-1" strike="noStrike">
                <a:solidFill>
                  <a:srgbClr val="ffffff"/>
                </a:solidFill>
                <a:uFill>
                  <a:solidFill>
                    <a:srgbClr val="ffffff"/>
                  </a:solidFill>
                </a:uFill>
                <a:latin typeface="Century Gothic"/>
              </a:rPr>
              <a:t>deep learning </a:t>
            </a:r>
            <a:r>
              <a:rPr b="0" lang="en-US" sz="2000" spc="-1" strike="noStrike">
                <a:solidFill>
                  <a:srgbClr val="ffffff"/>
                </a:solidFill>
                <a:uFill>
                  <a:solidFill>
                    <a:srgbClr val="ffffff"/>
                  </a:solidFill>
                </a:uFill>
                <a:latin typeface="Century Gothic"/>
              </a:rPr>
              <a:t>--&gt; It enables using highly reliable object prior for interactive image segmentation </a:t>
            </a:r>
            <a:endParaRPr b="0" lang="en-US" sz="1800" spc="-1" strike="noStrike">
              <a:solidFill>
                <a:srgbClr val="ffffff"/>
              </a:solidFill>
              <a:uFill>
                <a:solidFill>
                  <a:srgbClr val="ffffff"/>
                </a:solidFill>
              </a:uFill>
              <a:latin typeface="Arial"/>
            </a:endParaRPr>
          </a:p>
          <a:p>
            <a:pPr marL="432000" indent="-323640" algn="just">
              <a:lnSpc>
                <a:spcPct val="100000"/>
              </a:lnSpc>
              <a:buClr>
                <a:srgbClr val="ffffff"/>
              </a:buClr>
              <a:buSzPct val="45000"/>
              <a:buFont typeface="Wingdings" charset="2"/>
              <a:buChar char=""/>
            </a:pPr>
            <a:r>
              <a:rPr b="0" lang="en-US" sz="2000" spc="-1" strike="noStrike">
                <a:solidFill>
                  <a:srgbClr val="ffffff"/>
                </a:solidFill>
                <a:uFill>
                  <a:solidFill>
                    <a:srgbClr val="ffffff"/>
                  </a:solidFill>
                </a:uFill>
                <a:latin typeface="Century Gothic"/>
              </a:rPr>
              <a:t>It can be applied to solve other semi-supervised computer vision and graphics problems that need to handle inaccuratea initial supervision : </a:t>
            </a:r>
            <a:endParaRPr b="0" lang="en-US" sz="1800" spc="-1" strike="noStrike">
              <a:solidFill>
                <a:srgbClr val="ffffff"/>
              </a:solidFill>
              <a:uFill>
                <a:solidFill>
                  <a:srgbClr val="ffffff"/>
                </a:solidFill>
              </a:uFill>
              <a:latin typeface="Arial"/>
            </a:endParaRPr>
          </a:p>
          <a:p>
            <a:pPr lvl="1" marL="864000" indent="-323640">
              <a:lnSpc>
                <a:spcPct val="100000"/>
              </a:lnSpc>
              <a:buClr>
                <a:srgbClr val="ffffff"/>
              </a:buClr>
              <a:buSzPct val="75000"/>
              <a:buFont typeface="Symbol"/>
              <a:buChar char=""/>
            </a:pPr>
            <a:r>
              <a:rPr b="0" lang="en-US" sz="1400" spc="-1" strike="noStrike">
                <a:solidFill>
                  <a:srgbClr val="ffffff"/>
                </a:solidFill>
                <a:uFill>
                  <a:solidFill>
                    <a:srgbClr val="ffffff"/>
                  </a:solidFill>
                </a:uFill>
                <a:latin typeface="Century Gothic"/>
              </a:rPr>
              <a:t>interactive </a:t>
            </a:r>
            <a:r>
              <a:rPr b="1" lang="en-US" sz="1400" spc="-1" strike="noStrike">
                <a:solidFill>
                  <a:srgbClr val="ffffff"/>
                </a:solidFill>
                <a:uFill>
                  <a:solidFill>
                    <a:srgbClr val="ffffff"/>
                  </a:solidFill>
                </a:uFill>
                <a:latin typeface="Century Gothic"/>
              </a:rPr>
              <a:t>video</a:t>
            </a:r>
            <a:r>
              <a:rPr b="0" lang="en-US" sz="1400" spc="-1" strike="noStrike">
                <a:solidFill>
                  <a:srgbClr val="ffffff"/>
                </a:solidFill>
                <a:uFill>
                  <a:solidFill>
                    <a:srgbClr val="ffffff"/>
                  </a:solidFill>
                </a:uFill>
                <a:latin typeface="Century Gothic"/>
              </a:rPr>
              <a:t> segmentation</a:t>
            </a:r>
            <a:endParaRPr b="0" lang="en-US" sz="1800" spc="-1" strike="noStrike">
              <a:solidFill>
                <a:srgbClr val="ffffff"/>
              </a:solidFill>
              <a:uFill>
                <a:solidFill>
                  <a:srgbClr val="ffffff"/>
                </a:solidFill>
              </a:uFill>
              <a:latin typeface="Arial"/>
            </a:endParaRPr>
          </a:p>
          <a:p>
            <a:pPr marL="432000" indent="-323640" algn="just">
              <a:lnSpc>
                <a:spcPct val="100000"/>
              </a:lnSpc>
              <a:buClr>
                <a:srgbClr val="ffffff"/>
              </a:buClr>
              <a:buSzPct val="45000"/>
              <a:buFont typeface="Wingdings" charset="2"/>
              <a:buChar char=""/>
            </a:pPr>
            <a:r>
              <a:rPr b="0" lang="en-US" sz="2000" spc="-1" strike="noStrike">
                <a:solidFill>
                  <a:srgbClr val="ffffff"/>
                </a:solidFill>
                <a:uFill>
                  <a:solidFill>
                    <a:srgbClr val="ffffff"/>
                  </a:solidFill>
                </a:uFill>
                <a:latin typeface="Century Gothic"/>
              </a:rPr>
              <a:t> </a:t>
            </a:r>
            <a:endParaRPr b="0" lang="en-US" sz="1800" spc="-1" strike="noStrike">
              <a:solidFill>
                <a:srgbClr val="ffffff"/>
              </a:solidFill>
              <a:uFill>
                <a:solidFill>
                  <a:srgbClr val="ffffff"/>
                </a:solidFill>
              </a:uFill>
              <a:latin typeface="Arial"/>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CustomShape 1"/>
          <p:cNvSpPr/>
          <p:nvPr/>
        </p:nvSpPr>
        <p:spPr>
          <a:xfrm>
            <a:off x="810000" y="447120"/>
            <a:ext cx="10571400" cy="969840"/>
          </a:xfrm>
          <a:prstGeom prst="rect">
            <a:avLst/>
          </a:prstGeom>
          <a:noFill/>
          <a:ln>
            <a:noFill/>
          </a:ln>
        </p:spPr>
        <p:style>
          <a:lnRef idx="0"/>
          <a:fillRef idx="0"/>
          <a:effectRef idx="0"/>
          <a:fontRef idx="minor"/>
        </p:style>
        <p:txBody>
          <a:bodyPr lIns="90000" rIns="90000" tIns="45000" bIns="45000" anchor="b"/>
          <a:p>
            <a:pPr>
              <a:lnSpc>
                <a:spcPct val="100000"/>
              </a:lnSpc>
            </a:pPr>
            <a:r>
              <a:rPr b="1" lang="en-US" sz="4000" spc="-1" strike="noStrike">
                <a:solidFill>
                  <a:srgbClr val="0d0d0d"/>
                </a:solidFill>
                <a:uFill>
                  <a:solidFill>
                    <a:srgbClr val="ffffff"/>
                  </a:solidFill>
                </a:uFill>
                <a:latin typeface="Century Gothic"/>
              </a:rPr>
              <a:t>Introduction </a:t>
            </a:r>
            <a:endParaRPr b="0" lang="en-US" sz="1800" spc="-1" strike="noStrike">
              <a:solidFill>
                <a:srgbClr val="ffffff"/>
              </a:solidFill>
              <a:uFill>
                <a:solidFill>
                  <a:srgbClr val="ffffff"/>
                </a:solidFill>
              </a:uFill>
              <a:latin typeface="Arial"/>
            </a:endParaRPr>
          </a:p>
        </p:txBody>
      </p:sp>
      <p:sp>
        <p:nvSpPr>
          <p:cNvPr id="84" name="CustomShape 2"/>
          <p:cNvSpPr/>
          <p:nvPr/>
        </p:nvSpPr>
        <p:spPr>
          <a:xfrm>
            <a:off x="818640" y="2222280"/>
            <a:ext cx="10553760" cy="3635640"/>
          </a:xfrm>
          <a:prstGeom prst="rect">
            <a:avLst/>
          </a:prstGeom>
          <a:noFill/>
          <a:ln>
            <a:noFill/>
          </a:ln>
        </p:spPr>
        <p:style>
          <a:lnRef idx="0"/>
          <a:fillRef idx="0"/>
          <a:effectRef idx="0"/>
          <a:fontRef idx="minor"/>
        </p:style>
        <p:txBody>
          <a:bodyPr lIns="90000" rIns="90000" tIns="45000" bIns="45000" anchor="ctr"/>
          <a:p>
            <a:pPr marL="343080" indent="-342360">
              <a:lnSpc>
                <a:spcPct val="100000"/>
              </a:lnSpc>
              <a:buClr>
                <a:srgbClr val="dddddd"/>
              </a:buClr>
              <a:buFont typeface="Wingdings 2" charset="2"/>
              <a:buChar char=""/>
            </a:pPr>
            <a:r>
              <a:rPr b="1" lang="en-US" sz="2000" spc="-1" strike="noStrike">
                <a:solidFill>
                  <a:srgbClr val="ffff00"/>
                </a:solidFill>
                <a:uFill>
                  <a:solidFill>
                    <a:srgbClr val="ffffff"/>
                  </a:solidFill>
                </a:uFill>
                <a:latin typeface="Century Gothic"/>
              </a:rPr>
              <a:t>jskdjfkdjfk</a:t>
            </a:r>
            <a:endParaRPr b="0" lang="en-US" sz="1800" spc="-1" strike="noStrike">
              <a:solidFill>
                <a:srgbClr val="ffffff"/>
              </a:solidFill>
              <a:uFill>
                <a:solidFill>
                  <a:srgbClr val="ffffff"/>
                </a:solidFill>
              </a:uFill>
              <a:latin typeface="Arial"/>
            </a:endParaRPr>
          </a:p>
        </p:txBody>
      </p:sp>
    </p:spTree>
  </p:cSld>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CustomShape 1"/>
          <p:cNvSpPr/>
          <p:nvPr/>
        </p:nvSpPr>
        <p:spPr>
          <a:xfrm>
            <a:off x="810000" y="447120"/>
            <a:ext cx="10571400" cy="969840"/>
          </a:xfrm>
          <a:prstGeom prst="rect">
            <a:avLst/>
          </a:prstGeom>
          <a:noFill/>
          <a:ln>
            <a:noFill/>
          </a:ln>
        </p:spPr>
        <p:style>
          <a:lnRef idx="0"/>
          <a:fillRef idx="0"/>
          <a:effectRef idx="0"/>
          <a:fontRef idx="minor"/>
        </p:style>
      </p:sp>
      <p:sp>
        <p:nvSpPr>
          <p:cNvPr id="157" name="CustomShape 2"/>
          <p:cNvSpPr/>
          <p:nvPr/>
        </p:nvSpPr>
        <p:spPr>
          <a:xfrm>
            <a:off x="818640" y="2222280"/>
            <a:ext cx="10553760" cy="3635640"/>
          </a:xfrm>
          <a:prstGeom prst="rect">
            <a:avLst/>
          </a:prstGeom>
          <a:noFill/>
          <a:ln>
            <a:noFill/>
          </a:ln>
        </p:spPr>
        <p:style>
          <a:lnRef idx="0"/>
          <a:fillRef idx="0"/>
          <a:effectRef idx="0"/>
          <a:fontRef idx="minor"/>
        </p:style>
      </p:sp>
      <p:sp>
        <p:nvSpPr>
          <p:cNvPr id="158" name="TextShape 3"/>
          <p:cNvSpPr txBox="1"/>
          <p:nvPr/>
        </p:nvSpPr>
        <p:spPr>
          <a:xfrm>
            <a:off x="609480" y="273600"/>
            <a:ext cx="10972440" cy="1144800"/>
          </a:xfrm>
          <a:prstGeom prst="rect">
            <a:avLst/>
          </a:prstGeom>
          <a:noFill/>
          <a:ln>
            <a:noFill/>
          </a:ln>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159" name="TextShape 4"/>
          <p:cNvSpPr txBox="1"/>
          <p:nvPr/>
        </p:nvSpPr>
        <p:spPr>
          <a:xfrm>
            <a:off x="609480" y="1604520"/>
            <a:ext cx="10972440" cy="3977280"/>
          </a:xfrm>
          <a:prstGeom prst="rect">
            <a:avLst/>
          </a:prstGeom>
          <a:noFill/>
          <a:ln>
            <a:noFill/>
          </a:ln>
        </p:spPr>
        <p:txBody>
          <a:bodyPr lIns="0" rIns="0" tIns="0" bIns="0" anchor="ctr"/>
          <a:p>
            <a:pPr algn="ctr"/>
            <a:r>
              <a:rPr b="0" lang="en-US" sz="3200" spc="-1" strike="noStrike">
                <a:solidFill>
                  <a:srgbClr val="ffffff"/>
                </a:solidFill>
                <a:uFill>
                  <a:solidFill>
                    <a:srgbClr val="ffffff"/>
                  </a:solidFill>
                </a:uFill>
                <a:latin typeface="Arial"/>
              </a:rPr>
              <a:t>Thank you </a:t>
            </a:r>
            <a:endParaRPr b="0" lang="en-US" sz="3200" spc="-1" strike="noStrike">
              <a:solidFill>
                <a:srgbClr val="ffffff"/>
              </a:solidFill>
              <a:uFill>
                <a:solidFill>
                  <a:srgbClr val="ffffff"/>
                </a:solidFill>
              </a:uFill>
              <a:latin typeface="Arial"/>
            </a:endParaRPr>
          </a:p>
        </p:txBody>
      </p:sp>
    </p:spTree>
  </p:cSld>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CustomShape 1"/>
          <p:cNvSpPr/>
          <p:nvPr/>
        </p:nvSpPr>
        <p:spPr>
          <a:xfrm>
            <a:off x="810000" y="447120"/>
            <a:ext cx="10571400" cy="969840"/>
          </a:xfrm>
          <a:prstGeom prst="rect">
            <a:avLst/>
          </a:prstGeom>
          <a:noFill/>
          <a:ln>
            <a:noFill/>
          </a:ln>
        </p:spPr>
        <p:style>
          <a:lnRef idx="0"/>
          <a:fillRef idx="0"/>
          <a:effectRef idx="0"/>
          <a:fontRef idx="minor"/>
        </p:style>
        <p:txBody>
          <a:bodyPr lIns="90000" rIns="90000" tIns="45000" bIns="45000" anchor="b"/>
          <a:p>
            <a:pPr>
              <a:lnSpc>
                <a:spcPct val="100000"/>
              </a:lnSpc>
            </a:pPr>
            <a:r>
              <a:rPr b="1" lang="en-US" sz="4000" spc="-1" strike="noStrike">
                <a:solidFill>
                  <a:srgbClr val="0d0d0d"/>
                </a:solidFill>
                <a:uFill>
                  <a:solidFill>
                    <a:srgbClr val="ffffff"/>
                  </a:solidFill>
                </a:uFill>
                <a:latin typeface="Century Gothic"/>
              </a:rPr>
              <a:t>Previous work</a:t>
            </a:r>
            <a:endParaRPr b="0" lang="en-US" sz="1800" spc="-1" strike="noStrike">
              <a:solidFill>
                <a:srgbClr val="ffffff"/>
              </a:solidFill>
              <a:uFill>
                <a:solidFill>
                  <a:srgbClr val="ffffff"/>
                </a:solidFill>
              </a:uFill>
              <a:latin typeface="Arial"/>
            </a:endParaRPr>
          </a:p>
        </p:txBody>
      </p:sp>
      <p:sp>
        <p:nvSpPr>
          <p:cNvPr id="86" name="CustomShape 2"/>
          <p:cNvSpPr/>
          <p:nvPr/>
        </p:nvSpPr>
        <p:spPr>
          <a:xfrm>
            <a:off x="818640" y="2222280"/>
            <a:ext cx="10553760" cy="3635640"/>
          </a:xfrm>
          <a:prstGeom prst="rect">
            <a:avLst/>
          </a:prstGeom>
          <a:noFill/>
          <a:ln>
            <a:noFill/>
          </a:ln>
        </p:spPr>
        <p:style>
          <a:lnRef idx="0"/>
          <a:fillRef idx="0"/>
          <a:effectRef idx="0"/>
          <a:fontRef idx="minor"/>
        </p:style>
        <p:txBody>
          <a:bodyPr lIns="90000" rIns="90000" tIns="45000" bIns="45000" anchor="ctr"/>
          <a:p>
            <a:pPr marL="343080" indent="-342360">
              <a:lnSpc>
                <a:spcPct val="100000"/>
              </a:lnSpc>
              <a:buClr>
                <a:srgbClr val="dddddd"/>
              </a:buClr>
              <a:buFont typeface="Wingdings 2" charset="2"/>
              <a:buChar char=""/>
            </a:pPr>
            <a:r>
              <a:rPr b="1" lang="en-US" sz="2000" spc="-1" strike="noStrike">
                <a:solidFill>
                  <a:srgbClr val="ffff00"/>
                </a:solidFill>
                <a:uFill>
                  <a:solidFill>
                    <a:srgbClr val="ffffff"/>
                  </a:solidFill>
                </a:uFill>
                <a:latin typeface="Century Gothic"/>
              </a:rPr>
              <a:t>Interactive </a:t>
            </a:r>
            <a:r>
              <a:rPr b="0" lang="en-US" sz="2000" spc="-1" strike="noStrike">
                <a:solidFill>
                  <a:srgbClr val="ffffff"/>
                </a:solidFill>
                <a:uFill>
                  <a:solidFill>
                    <a:srgbClr val="ffffff"/>
                  </a:solidFill>
                </a:uFill>
                <a:latin typeface="Century Gothic"/>
              </a:rPr>
              <a:t>image segmentation</a:t>
            </a:r>
            <a:endParaRPr b="0" lang="en-US" sz="1800" spc="-1" strike="noStrike">
              <a:solidFill>
                <a:srgbClr val="ffffff"/>
              </a:solidFill>
              <a:uFill>
                <a:solidFill>
                  <a:srgbClr val="ffffff"/>
                </a:solidFill>
              </a:uFill>
              <a:latin typeface="Arial"/>
            </a:endParaRPr>
          </a:p>
          <a:p>
            <a:pPr lvl="1" marL="743040" indent="-285120">
              <a:lnSpc>
                <a:spcPct val="100000"/>
              </a:lnSpc>
              <a:buClr>
                <a:srgbClr val="dddddd"/>
              </a:buClr>
              <a:buFont typeface="Wingdings 2" charset="2"/>
              <a:buChar char=""/>
            </a:pPr>
            <a:r>
              <a:rPr b="0" lang="en-US" sz="1800" spc="-1" strike="noStrike">
                <a:solidFill>
                  <a:srgbClr val="ffffff"/>
                </a:solidFill>
                <a:uFill>
                  <a:solidFill>
                    <a:srgbClr val="ffffff"/>
                  </a:solidFill>
                </a:uFill>
                <a:latin typeface="Century Gothic"/>
              </a:rPr>
              <a:t>Adv. </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&gt; Focus on </a:t>
            </a:r>
            <a:r>
              <a:rPr b="1" lang="en-US" sz="1800" spc="-1" strike="noStrike">
                <a:solidFill>
                  <a:srgbClr val="00b0f0"/>
                </a:solidFill>
                <a:uFill>
                  <a:solidFill>
                    <a:srgbClr val="ffffff"/>
                  </a:solidFill>
                </a:uFill>
                <a:latin typeface="Century Gothic"/>
              </a:rPr>
              <a:t>accuracy </a:t>
            </a:r>
            <a:endParaRPr b="0" lang="en-US" sz="1800" spc="-1" strike="noStrike">
              <a:solidFill>
                <a:srgbClr val="ffffff"/>
              </a:solidFill>
              <a:uFill>
                <a:solidFill>
                  <a:srgbClr val="ffffff"/>
                </a:solidFill>
              </a:uFill>
              <a:latin typeface="Arial"/>
            </a:endParaRPr>
          </a:p>
          <a:p>
            <a:pPr lvl="1" marL="743040" indent="-285120">
              <a:lnSpc>
                <a:spcPct val="100000"/>
              </a:lnSpc>
              <a:buClr>
                <a:srgbClr val="dddddd"/>
              </a:buClr>
              <a:buFont typeface="Wingdings 2" charset="2"/>
              <a:buChar char=""/>
            </a:pPr>
            <a:r>
              <a:rPr b="0" lang="en-US" sz="1800" spc="-1" strike="noStrike">
                <a:solidFill>
                  <a:srgbClr val="ffffff"/>
                </a:solidFill>
                <a:uFill>
                  <a:solidFill>
                    <a:srgbClr val="ffffff"/>
                  </a:solidFill>
                </a:uFill>
                <a:latin typeface="Century Gothic"/>
              </a:rPr>
              <a:t>Disadv. </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Wingdings"/>
              </a:rPr>
              <a:t>&gt;</a:t>
            </a:r>
            <a:r>
              <a:rPr b="0" lang="en-US" sz="1800" spc="-1" strike="noStrike">
                <a:solidFill>
                  <a:srgbClr val="ffffff"/>
                </a:solidFill>
                <a:uFill>
                  <a:solidFill>
                    <a:srgbClr val="ffffff"/>
                  </a:solidFill>
                </a:uFill>
                <a:latin typeface="Century Gothic"/>
              </a:rPr>
              <a:t> do not consider the </a:t>
            </a:r>
            <a:r>
              <a:rPr b="1" lang="en-US" sz="1800" spc="-1" strike="noStrike">
                <a:solidFill>
                  <a:srgbClr val="00b0f0"/>
                </a:solidFill>
                <a:uFill>
                  <a:solidFill>
                    <a:srgbClr val="ffffff"/>
                  </a:solidFill>
                </a:uFill>
                <a:latin typeface="Century Gothic"/>
              </a:rPr>
              <a:t>properties of the labels </a:t>
            </a:r>
            <a:r>
              <a:rPr b="0" lang="en-US" sz="1800" spc="-1" strike="noStrike">
                <a:solidFill>
                  <a:srgbClr val="ffffff"/>
                </a:solidFill>
                <a:uFill>
                  <a:solidFill>
                    <a:srgbClr val="ffffff"/>
                  </a:solidFill>
                </a:uFill>
                <a:latin typeface="Century Gothic"/>
              </a:rPr>
              <a:t>(e.g., density and location)</a:t>
            </a:r>
            <a:endParaRPr b="0" lang="en-US" sz="1800" spc="-1" strike="noStrike">
              <a:solidFill>
                <a:srgbClr val="ffffff"/>
              </a:solidFill>
              <a:uFill>
                <a:solidFill>
                  <a:srgbClr val="ffffff"/>
                </a:solidFill>
              </a:uFill>
              <a:latin typeface="Arial"/>
            </a:endParaRPr>
          </a:p>
          <a:p>
            <a:pPr>
              <a:lnSpc>
                <a:spcPct val="100000"/>
              </a:lnSpc>
            </a:pPr>
            <a:endParaRPr b="0" lang="en-US" sz="1800" spc="-1" strike="noStrike">
              <a:solidFill>
                <a:srgbClr val="ffffff"/>
              </a:solidFill>
              <a:uFill>
                <a:solidFill>
                  <a:srgbClr val="ffffff"/>
                </a:solidFill>
              </a:uFill>
              <a:latin typeface="Arial"/>
            </a:endParaRPr>
          </a:p>
          <a:p>
            <a:pPr marL="343080" indent="-342360">
              <a:lnSpc>
                <a:spcPct val="100000"/>
              </a:lnSpc>
              <a:buClr>
                <a:srgbClr val="dddddd"/>
              </a:buClr>
              <a:buFont typeface="Wingdings 2" charset="2"/>
              <a:buChar char=""/>
            </a:pPr>
            <a:r>
              <a:rPr b="1" lang="en-US" sz="2000" spc="-1" strike="noStrike">
                <a:solidFill>
                  <a:srgbClr val="ffff00"/>
                </a:solidFill>
                <a:uFill>
                  <a:solidFill>
                    <a:srgbClr val="ffffff"/>
                  </a:solidFill>
                </a:uFill>
                <a:latin typeface="Century Gothic"/>
              </a:rPr>
              <a:t>Robust interactive </a:t>
            </a:r>
            <a:r>
              <a:rPr b="0" lang="en-US" sz="2000" spc="-1" strike="noStrike">
                <a:solidFill>
                  <a:srgbClr val="ffffff"/>
                </a:solidFill>
                <a:uFill>
                  <a:solidFill>
                    <a:srgbClr val="ffffff"/>
                  </a:solidFill>
                </a:uFill>
                <a:latin typeface="Century Gothic"/>
              </a:rPr>
              <a:t>image segmentation</a:t>
            </a:r>
            <a:endParaRPr b="0" lang="en-US" sz="1800" spc="-1" strike="noStrike">
              <a:solidFill>
                <a:srgbClr val="ffffff"/>
              </a:solidFill>
              <a:uFill>
                <a:solidFill>
                  <a:srgbClr val="ffffff"/>
                </a:solidFill>
              </a:uFill>
              <a:latin typeface="Arial"/>
            </a:endParaRPr>
          </a:p>
          <a:p>
            <a:pPr lvl="1" marL="743040" indent="-285120" algn="just">
              <a:lnSpc>
                <a:spcPct val="100000"/>
              </a:lnSpc>
              <a:buClr>
                <a:srgbClr val="dddddd"/>
              </a:buClr>
              <a:buFont typeface="Wingdings 2" charset="2"/>
              <a:buChar char=""/>
            </a:pPr>
            <a:r>
              <a:rPr b="0" lang="en-US" sz="1800" spc="-1" strike="noStrike">
                <a:solidFill>
                  <a:srgbClr val="ffffff"/>
                </a:solidFill>
                <a:uFill>
                  <a:solidFill>
                    <a:srgbClr val="ffffff"/>
                  </a:solidFill>
                </a:uFill>
                <a:latin typeface="Century Gothic"/>
              </a:rPr>
              <a:t>Adv. </a:t>
            </a:r>
            <a:r>
              <a:rPr b="0"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 &gt; use the </a:t>
            </a:r>
            <a:r>
              <a:rPr b="1" lang="en-US" sz="1800" spc="-1" strike="noStrike">
                <a:solidFill>
                  <a:srgbClr val="00b0f0"/>
                </a:solidFill>
                <a:uFill>
                  <a:solidFill>
                    <a:srgbClr val="ffffff"/>
                  </a:solidFill>
                </a:uFill>
                <a:latin typeface="Century Gothic"/>
              </a:rPr>
              <a:t>global color </a:t>
            </a:r>
            <a:r>
              <a:rPr b="0" lang="en-US" sz="1800" spc="-1" strike="noStrike">
                <a:solidFill>
                  <a:srgbClr val="ffffff"/>
                </a:solidFill>
                <a:uFill>
                  <a:solidFill>
                    <a:srgbClr val="ffffff"/>
                  </a:solidFill>
                </a:uFill>
                <a:latin typeface="Century Gothic"/>
              </a:rPr>
              <a:t>distributions of initial labels. </a:t>
            </a:r>
            <a:endParaRPr b="0" lang="en-US" sz="1800" spc="-1" strike="noStrike">
              <a:solidFill>
                <a:srgbClr val="ffffff"/>
              </a:solidFill>
              <a:uFill>
                <a:solidFill>
                  <a:srgbClr val="ffffff"/>
                </a:solidFill>
              </a:uFill>
              <a:latin typeface="Arial"/>
            </a:endParaRPr>
          </a:p>
          <a:p>
            <a:pPr lvl="1" marL="743040" indent="-285120" algn="just">
              <a:lnSpc>
                <a:spcPct val="100000"/>
              </a:lnSpc>
              <a:buClr>
                <a:srgbClr val="dddddd"/>
              </a:buClr>
              <a:buFont typeface="Wingdings 2" charset="2"/>
              <a:buChar char=""/>
            </a:pPr>
            <a:r>
              <a:rPr b="0" lang="en-US" sz="1800" spc="-1" strike="noStrike">
                <a:solidFill>
                  <a:srgbClr val="ffffff"/>
                </a:solidFill>
                <a:uFill>
                  <a:solidFill>
                    <a:srgbClr val="ffffff"/>
                  </a:solidFill>
                </a:uFill>
                <a:latin typeface="Century Gothic"/>
              </a:rPr>
              <a:t>Disadv. &gt; don’t consider if foreground &amp; background have </a:t>
            </a:r>
            <a:r>
              <a:rPr b="1" lang="en-US" sz="1800" spc="-1" strike="noStrike">
                <a:solidFill>
                  <a:srgbClr val="00b0f0"/>
                </a:solidFill>
                <a:uFill>
                  <a:solidFill>
                    <a:srgbClr val="ffffff"/>
                  </a:solidFill>
                </a:uFill>
                <a:latin typeface="Century Gothic"/>
              </a:rPr>
              <a:t>similar color </a:t>
            </a:r>
            <a:r>
              <a:rPr b="0" lang="en-US" sz="1800" spc="-1" strike="noStrike">
                <a:solidFill>
                  <a:srgbClr val="ffffff"/>
                </a:solidFill>
                <a:uFill>
                  <a:solidFill>
                    <a:srgbClr val="ffffff"/>
                  </a:solidFill>
                </a:uFill>
                <a:latin typeface="Century Gothic"/>
              </a:rPr>
              <a:t>distributions. </a:t>
            </a:r>
            <a:endParaRPr b="0" lang="en-US" sz="1800" spc="-1" strike="noStrike">
              <a:solidFill>
                <a:srgbClr val="ffffff"/>
              </a:solidFill>
              <a:uFill>
                <a:solidFill>
                  <a:srgbClr val="ffffff"/>
                </a:solidFill>
              </a:uFill>
              <a:latin typeface="Arial"/>
            </a:endParaRPr>
          </a:p>
        </p:txBody>
      </p:sp>
    </p:spTree>
  </p:cSld>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CustomShape 1"/>
          <p:cNvSpPr/>
          <p:nvPr/>
        </p:nvSpPr>
        <p:spPr>
          <a:xfrm>
            <a:off x="810000" y="447120"/>
            <a:ext cx="10571400" cy="969840"/>
          </a:xfrm>
          <a:prstGeom prst="rect">
            <a:avLst/>
          </a:prstGeom>
          <a:noFill/>
          <a:ln>
            <a:noFill/>
          </a:ln>
        </p:spPr>
        <p:style>
          <a:lnRef idx="0"/>
          <a:fillRef idx="0"/>
          <a:effectRef idx="0"/>
          <a:fontRef idx="minor"/>
        </p:style>
        <p:txBody>
          <a:bodyPr lIns="90000" rIns="90000" tIns="45000" bIns="45000" anchor="b"/>
          <a:p>
            <a:pPr>
              <a:lnSpc>
                <a:spcPct val="100000"/>
              </a:lnSpc>
            </a:pPr>
            <a:r>
              <a:rPr b="1" lang="en-US" sz="4000" spc="-1" strike="noStrike">
                <a:solidFill>
                  <a:srgbClr val="0d0d0d"/>
                </a:solidFill>
                <a:uFill>
                  <a:solidFill>
                    <a:srgbClr val="ffffff"/>
                  </a:solidFill>
                </a:uFill>
                <a:latin typeface="Century Gothic"/>
              </a:rPr>
              <a:t>Proposed Method </a:t>
            </a:r>
            <a:endParaRPr b="0" lang="en-US" sz="1800" spc="-1" strike="noStrike">
              <a:solidFill>
                <a:srgbClr val="ffffff"/>
              </a:solidFill>
              <a:uFill>
                <a:solidFill>
                  <a:srgbClr val="ffffff"/>
                </a:solidFill>
              </a:uFill>
              <a:latin typeface="Arial"/>
            </a:endParaRPr>
          </a:p>
        </p:txBody>
      </p:sp>
      <p:sp>
        <p:nvSpPr>
          <p:cNvPr id="88" name="CustomShape 2"/>
          <p:cNvSpPr/>
          <p:nvPr/>
        </p:nvSpPr>
        <p:spPr>
          <a:xfrm>
            <a:off x="818640" y="2222280"/>
            <a:ext cx="10553760" cy="363564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000" spc="-1" strike="noStrike">
                <a:solidFill>
                  <a:srgbClr val="ffffff"/>
                </a:solidFill>
                <a:uFill>
                  <a:solidFill>
                    <a:srgbClr val="ffffff"/>
                  </a:solidFill>
                </a:uFill>
                <a:latin typeface="Century Gothic"/>
              </a:rPr>
              <a:t>fsdfsdf</a:t>
            </a:r>
            <a:endParaRPr b="0" lang="en-US" sz="1800" spc="-1" strike="noStrike">
              <a:solidFill>
                <a:srgbClr val="ffffff"/>
              </a:solidFill>
              <a:uFill>
                <a:solidFill>
                  <a:srgbClr val="ffffff"/>
                </a:solidFill>
              </a:uFill>
              <a:latin typeface="Arial"/>
            </a:endParaRPr>
          </a:p>
        </p:txBody>
      </p:sp>
      <p:pic>
        <p:nvPicPr>
          <p:cNvPr id="89" name="Picture 3" descr=""/>
          <p:cNvPicPr/>
          <p:nvPr/>
        </p:nvPicPr>
        <p:blipFill>
          <a:blip r:embed="rId1"/>
          <a:stretch/>
        </p:blipFill>
        <p:spPr>
          <a:xfrm>
            <a:off x="7192440" y="2466720"/>
            <a:ext cx="3810240" cy="1130040"/>
          </a:xfrm>
          <a:prstGeom prst="rect">
            <a:avLst/>
          </a:prstGeom>
          <a:ln>
            <a:noFill/>
          </a:ln>
        </p:spPr>
      </p:pic>
    </p:spTree>
  </p:cSld>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CustomShape 1"/>
          <p:cNvSpPr/>
          <p:nvPr/>
        </p:nvSpPr>
        <p:spPr>
          <a:xfrm>
            <a:off x="810000" y="447120"/>
            <a:ext cx="10571400" cy="969840"/>
          </a:xfrm>
          <a:prstGeom prst="rect">
            <a:avLst/>
          </a:prstGeom>
          <a:noFill/>
          <a:ln>
            <a:noFill/>
          </a:ln>
        </p:spPr>
        <p:style>
          <a:lnRef idx="0"/>
          <a:fillRef idx="0"/>
          <a:effectRef idx="0"/>
          <a:fontRef idx="minor"/>
        </p:style>
        <p:txBody>
          <a:bodyPr lIns="90000" rIns="90000" tIns="45000" bIns="45000" anchor="b"/>
          <a:p>
            <a:pPr>
              <a:lnSpc>
                <a:spcPct val="100000"/>
              </a:lnSpc>
            </a:pPr>
            <a:r>
              <a:rPr b="1" lang="en-US" sz="4000" spc="-1" strike="noStrike">
                <a:solidFill>
                  <a:srgbClr val="0d0d0d"/>
                </a:solidFill>
                <a:uFill>
                  <a:solidFill>
                    <a:srgbClr val="ffffff"/>
                  </a:solidFill>
                </a:uFill>
                <a:latin typeface="Century Gothic"/>
              </a:rPr>
              <a:t>System Flow  </a:t>
            </a:r>
            <a:endParaRPr b="0" lang="en-US" sz="1800" spc="-1" strike="noStrike">
              <a:solidFill>
                <a:srgbClr val="ffffff"/>
              </a:solidFill>
              <a:uFill>
                <a:solidFill>
                  <a:srgbClr val="ffffff"/>
                </a:solidFill>
              </a:uFill>
              <a:latin typeface="Arial"/>
            </a:endParaRPr>
          </a:p>
        </p:txBody>
      </p:sp>
      <p:sp>
        <p:nvSpPr>
          <p:cNvPr id="91" name="CustomShape 2"/>
          <p:cNvSpPr/>
          <p:nvPr/>
        </p:nvSpPr>
        <p:spPr>
          <a:xfrm>
            <a:off x="818640" y="2222280"/>
            <a:ext cx="10553760" cy="3635640"/>
          </a:xfrm>
          <a:prstGeom prst="rect">
            <a:avLst/>
          </a:prstGeom>
          <a:noFill/>
          <a:ln>
            <a:noFill/>
          </a:ln>
        </p:spPr>
        <p:style>
          <a:lnRef idx="0"/>
          <a:fillRef idx="0"/>
          <a:effectRef idx="0"/>
          <a:fontRef idx="minor"/>
        </p:style>
        <p:txBody>
          <a:bodyPr lIns="90000" rIns="90000" tIns="45000" bIns="45000" anchor="ctr"/>
          <a:p>
            <a:pPr marL="457200" indent="-456480">
              <a:lnSpc>
                <a:spcPct val="100000"/>
              </a:lnSpc>
              <a:buClr>
                <a:srgbClr val="dddddd"/>
              </a:buClr>
              <a:buFont typeface="StarSymbol"/>
              <a:buAutoNum type="arabicPeriod"/>
            </a:pPr>
            <a:r>
              <a:rPr b="0" lang="en-US" sz="2000" spc="-1" strike="noStrike">
                <a:solidFill>
                  <a:srgbClr val="ffffff"/>
                </a:solidFill>
                <a:uFill>
                  <a:solidFill>
                    <a:srgbClr val="ffffff"/>
                  </a:solidFill>
                </a:uFill>
                <a:latin typeface="Century Gothic"/>
              </a:rPr>
              <a:t>allocate </a:t>
            </a:r>
            <a:r>
              <a:rPr b="1" lang="en-US" sz="2000" spc="-1" strike="noStrike">
                <a:solidFill>
                  <a:srgbClr val="ffffff"/>
                </a:solidFill>
                <a:uFill>
                  <a:solidFill>
                    <a:srgbClr val="ffffff"/>
                  </a:solidFill>
                </a:uFill>
                <a:latin typeface="Century Gothic"/>
              </a:rPr>
              <a:t>initial labels</a:t>
            </a:r>
            <a:endParaRPr b="0" lang="en-US" sz="1800" spc="-1" strike="noStrike">
              <a:solidFill>
                <a:srgbClr val="ffffff"/>
              </a:solidFill>
              <a:uFill>
                <a:solidFill>
                  <a:srgbClr val="ffffff"/>
                </a:solidFill>
              </a:uFill>
              <a:latin typeface="Arial"/>
            </a:endParaRPr>
          </a:p>
          <a:p>
            <a:pPr marL="457200" indent="-456480">
              <a:lnSpc>
                <a:spcPct val="100000"/>
              </a:lnSpc>
              <a:buClr>
                <a:srgbClr val="dddddd"/>
              </a:buClr>
              <a:buFont typeface="StarSymbol"/>
              <a:buAutoNum type="arabicPeriod"/>
            </a:pPr>
            <a:r>
              <a:rPr b="1" lang="en-US" sz="2000" spc="-1" strike="noStrike">
                <a:solidFill>
                  <a:srgbClr val="ffffff"/>
                </a:solidFill>
                <a:uFill>
                  <a:solidFill>
                    <a:srgbClr val="ffffff"/>
                  </a:solidFill>
                </a:uFill>
                <a:latin typeface="Century Gothic"/>
              </a:rPr>
              <a:t>Modeling </a:t>
            </a:r>
            <a:endParaRPr b="0" lang="en-US" sz="1800" spc="-1" strike="noStrike">
              <a:solidFill>
                <a:srgbClr val="ffffff"/>
              </a:solidFill>
              <a:uFill>
                <a:solidFill>
                  <a:srgbClr val="ffffff"/>
                </a:solidFill>
              </a:uFill>
              <a:latin typeface="Arial"/>
            </a:endParaRPr>
          </a:p>
          <a:p>
            <a:pPr lvl="1" marL="857160" indent="-456480">
              <a:lnSpc>
                <a:spcPct val="100000"/>
              </a:lnSpc>
              <a:buClr>
                <a:srgbClr val="dddddd"/>
              </a:buClr>
              <a:buFont typeface="StarSymbol"/>
              <a:buAutoNum type="arabicPeriod"/>
            </a:pPr>
            <a:r>
              <a:rPr b="1" lang="en-US" sz="1800" spc="-1" strike="noStrike">
                <a:solidFill>
                  <a:srgbClr val="ffffff"/>
                </a:solidFill>
                <a:uFill>
                  <a:solidFill>
                    <a:srgbClr val="ffffff"/>
                  </a:solidFill>
                </a:uFill>
                <a:latin typeface="Century Gothic"/>
              </a:rPr>
              <a:t>global </a:t>
            </a:r>
            <a:r>
              <a:rPr b="0" lang="en-US" sz="1800" spc="-1" strike="noStrike">
                <a:solidFill>
                  <a:srgbClr val="ffffff"/>
                </a:solidFill>
                <a:uFill>
                  <a:solidFill>
                    <a:srgbClr val="ffffff"/>
                  </a:solidFill>
                </a:uFill>
                <a:latin typeface="Century Gothic"/>
              </a:rPr>
              <a:t>distribution color values (</a:t>
            </a:r>
            <a:r>
              <a:rPr b="1" lang="en-US" sz="1800" spc="-1" strike="noStrike">
                <a:solidFill>
                  <a:srgbClr val="ffffff"/>
                </a:solidFill>
                <a:uFill>
                  <a:solidFill>
                    <a:srgbClr val="ffffff"/>
                  </a:solidFill>
                </a:uFill>
                <a:latin typeface="Century Gothic"/>
              </a:rPr>
              <a:t>within</a:t>
            </a:r>
            <a:r>
              <a:rPr b="0" lang="en-US" sz="1800" spc="-1" strike="noStrike">
                <a:solidFill>
                  <a:srgbClr val="ffffff"/>
                </a:solidFill>
                <a:uFill>
                  <a:solidFill>
                    <a:srgbClr val="ffffff"/>
                  </a:solidFill>
                </a:uFill>
                <a:latin typeface="Century Gothic"/>
              </a:rPr>
              <a:t> each labels)</a:t>
            </a:r>
            <a:endParaRPr b="0" lang="en-US" sz="1800" spc="-1" strike="noStrike">
              <a:solidFill>
                <a:srgbClr val="ffffff"/>
              </a:solidFill>
              <a:uFill>
                <a:solidFill>
                  <a:srgbClr val="ffffff"/>
                </a:solidFill>
              </a:uFill>
              <a:latin typeface="Arial"/>
            </a:endParaRPr>
          </a:p>
          <a:p>
            <a:pPr lvl="1" marL="857160" indent="-456480">
              <a:lnSpc>
                <a:spcPct val="100000"/>
              </a:lnSpc>
              <a:buClr>
                <a:srgbClr val="dddddd"/>
              </a:buClr>
              <a:buFont typeface="StarSymbol"/>
              <a:buAutoNum type="arabicPeriod"/>
            </a:pPr>
            <a:r>
              <a:rPr b="1" lang="en-US" sz="1800" spc="-1" strike="noStrike">
                <a:solidFill>
                  <a:srgbClr val="ffffff"/>
                </a:solidFill>
                <a:uFill>
                  <a:solidFill>
                    <a:srgbClr val="ffffff"/>
                  </a:solidFill>
                </a:uFill>
                <a:latin typeface="Century Gothic"/>
              </a:rPr>
              <a:t>Local </a:t>
            </a:r>
            <a:r>
              <a:rPr b="0" lang="en-US" sz="1800" spc="-1" strike="noStrike">
                <a:solidFill>
                  <a:srgbClr val="ffffff"/>
                </a:solidFill>
                <a:uFill>
                  <a:solidFill>
                    <a:srgbClr val="ffffff"/>
                  </a:solidFill>
                </a:uFill>
                <a:latin typeface="Century Gothic"/>
              </a:rPr>
              <a:t>distribution color values (</a:t>
            </a:r>
            <a:r>
              <a:rPr b="1" lang="en-US" sz="1800" spc="-1" strike="noStrike">
                <a:solidFill>
                  <a:srgbClr val="ffffff"/>
                </a:solidFill>
                <a:uFill>
                  <a:solidFill>
                    <a:srgbClr val="ffffff"/>
                  </a:solidFill>
                </a:uFill>
                <a:latin typeface="Century Gothic"/>
              </a:rPr>
              <a:t>around </a:t>
            </a:r>
            <a:r>
              <a:rPr b="0" lang="en-US" sz="1800" spc="-1" strike="noStrike">
                <a:solidFill>
                  <a:srgbClr val="ffffff"/>
                </a:solidFill>
                <a:uFill>
                  <a:solidFill>
                    <a:srgbClr val="ffffff"/>
                  </a:solidFill>
                </a:uFill>
                <a:latin typeface="Century Gothic"/>
              </a:rPr>
              <a:t>each labels)</a:t>
            </a:r>
            <a:endParaRPr b="0" lang="en-US" sz="1800" spc="-1" strike="noStrike">
              <a:solidFill>
                <a:srgbClr val="ffffff"/>
              </a:solidFill>
              <a:uFill>
                <a:solidFill>
                  <a:srgbClr val="ffffff"/>
                </a:solidFill>
              </a:uFill>
              <a:latin typeface="Arial"/>
            </a:endParaRPr>
          </a:p>
          <a:p>
            <a:pPr marL="457200" indent="-456480">
              <a:lnSpc>
                <a:spcPct val="100000"/>
              </a:lnSpc>
              <a:buClr>
                <a:srgbClr val="dddddd"/>
              </a:buClr>
              <a:buFont typeface="StarSymbol"/>
              <a:buAutoNum type="arabicPeriod"/>
            </a:pPr>
            <a:r>
              <a:rPr b="1" lang="en-US" sz="2000" spc="-1" strike="noStrike">
                <a:solidFill>
                  <a:srgbClr val="ffffff"/>
                </a:solidFill>
                <a:uFill>
                  <a:solidFill>
                    <a:srgbClr val="ffffff"/>
                  </a:solidFill>
                </a:uFill>
                <a:latin typeface="Century Gothic"/>
              </a:rPr>
              <a:t>Encoding </a:t>
            </a:r>
            <a:r>
              <a:rPr b="0" lang="en-US" sz="2000" spc="-1" strike="noStrike">
                <a:solidFill>
                  <a:srgbClr val="ffffff"/>
                </a:solidFill>
                <a:uFill>
                  <a:solidFill>
                    <a:srgbClr val="ffffff"/>
                  </a:solidFill>
                </a:uFill>
                <a:latin typeface="Century Gothic"/>
              </a:rPr>
              <a:t>each labels</a:t>
            </a:r>
            <a:endParaRPr b="0" lang="en-US" sz="1800" spc="-1" strike="noStrike">
              <a:solidFill>
                <a:srgbClr val="ffffff"/>
              </a:solidFill>
              <a:uFill>
                <a:solidFill>
                  <a:srgbClr val="ffffff"/>
                </a:solidFill>
              </a:uFill>
              <a:latin typeface="Arial"/>
            </a:endParaRPr>
          </a:p>
          <a:p>
            <a:pPr marL="457200" indent="-456480">
              <a:lnSpc>
                <a:spcPct val="100000"/>
              </a:lnSpc>
              <a:buClr>
                <a:srgbClr val="dddddd"/>
              </a:buClr>
              <a:buFont typeface="StarSymbol"/>
              <a:buAutoNum type="arabicPeriod"/>
            </a:pPr>
            <a:r>
              <a:rPr b="1" lang="en-US" sz="2000" spc="-1" strike="noStrike">
                <a:solidFill>
                  <a:srgbClr val="ffffff"/>
                </a:solidFill>
                <a:uFill>
                  <a:solidFill>
                    <a:srgbClr val="ffffff"/>
                  </a:solidFill>
                </a:uFill>
                <a:latin typeface="Century Gothic"/>
              </a:rPr>
              <a:t>Optimize </a:t>
            </a:r>
            <a:r>
              <a:rPr b="0" lang="en-US" sz="2000" spc="-1" strike="noStrike">
                <a:solidFill>
                  <a:srgbClr val="ffffff"/>
                </a:solidFill>
                <a:uFill>
                  <a:solidFill>
                    <a:srgbClr val="ffffff"/>
                  </a:solidFill>
                </a:uFill>
                <a:latin typeface="Century Gothic"/>
              </a:rPr>
              <a:t>each classifying </a:t>
            </a:r>
            <a:endParaRPr b="0" lang="en-US" sz="1800" spc="-1" strike="noStrike">
              <a:solidFill>
                <a:srgbClr val="ffffff"/>
              </a:solidFill>
              <a:uFill>
                <a:solidFill>
                  <a:srgbClr val="ffffff"/>
                </a:solidFill>
              </a:uFill>
              <a:latin typeface="Arial"/>
            </a:endParaRPr>
          </a:p>
        </p:txBody>
      </p:sp>
    </p:spTree>
  </p:cSld>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CustomShape 1"/>
          <p:cNvSpPr/>
          <p:nvPr/>
        </p:nvSpPr>
        <p:spPr>
          <a:xfrm>
            <a:off x="810000" y="447120"/>
            <a:ext cx="10571400" cy="969840"/>
          </a:xfrm>
          <a:prstGeom prst="rect">
            <a:avLst/>
          </a:prstGeom>
          <a:noFill/>
          <a:ln>
            <a:noFill/>
          </a:ln>
        </p:spPr>
        <p:style>
          <a:lnRef idx="0"/>
          <a:fillRef idx="0"/>
          <a:effectRef idx="0"/>
          <a:fontRef idx="minor"/>
        </p:style>
        <p:txBody>
          <a:bodyPr lIns="90000" rIns="90000" tIns="45000" bIns="45000" anchor="b"/>
          <a:p>
            <a:pPr>
              <a:lnSpc>
                <a:spcPct val="100000"/>
              </a:lnSpc>
            </a:pPr>
            <a:r>
              <a:rPr b="1" lang="en-US" sz="4000" spc="-1" strike="noStrike">
                <a:solidFill>
                  <a:srgbClr val="0d0d0d"/>
                </a:solidFill>
                <a:uFill>
                  <a:solidFill>
                    <a:srgbClr val="ffffff"/>
                  </a:solidFill>
                </a:uFill>
                <a:latin typeface="Century Gothic"/>
              </a:rPr>
              <a:t>System Flow </a:t>
            </a:r>
            <a:r>
              <a:rPr b="0" lang="en-US" sz="2400" spc="-1" strike="noStrike">
                <a:solidFill>
                  <a:srgbClr val="0d0d0d"/>
                </a:solidFill>
                <a:uFill>
                  <a:solidFill>
                    <a:srgbClr val="ffffff"/>
                  </a:solidFill>
                </a:uFill>
                <a:latin typeface="Century Gothic"/>
              </a:rPr>
              <a:t>(2)</a:t>
            </a:r>
            <a:endParaRPr b="0" lang="en-US" sz="1800" spc="-1" strike="noStrike">
              <a:solidFill>
                <a:srgbClr val="ffffff"/>
              </a:solidFill>
              <a:uFill>
                <a:solidFill>
                  <a:srgbClr val="ffffff"/>
                </a:solidFill>
              </a:uFill>
              <a:latin typeface="Arial"/>
            </a:endParaRPr>
          </a:p>
        </p:txBody>
      </p:sp>
      <p:sp>
        <p:nvSpPr>
          <p:cNvPr id="93" name="CustomShape 2"/>
          <p:cNvSpPr/>
          <p:nvPr/>
        </p:nvSpPr>
        <p:spPr>
          <a:xfrm>
            <a:off x="818640" y="2222280"/>
            <a:ext cx="10553760" cy="3635640"/>
          </a:xfrm>
          <a:prstGeom prst="rect">
            <a:avLst/>
          </a:prstGeom>
          <a:noFill/>
          <a:ln>
            <a:noFill/>
          </a:ln>
        </p:spPr>
        <p:style>
          <a:lnRef idx="0"/>
          <a:fillRef idx="0"/>
          <a:effectRef idx="0"/>
          <a:fontRef idx="minor"/>
        </p:style>
      </p:sp>
      <p:pic>
        <p:nvPicPr>
          <p:cNvPr id="94" name="Picture 3" descr=""/>
          <p:cNvPicPr/>
          <p:nvPr/>
        </p:nvPicPr>
        <p:blipFill>
          <a:blip r:embed="rId1"/>
          <a:stretch/>
        </p:blipFill>
        <p:spPr>
          <a:xfrm>
            <a:off x="182880" y="2336040"/>
            <a:ext cx="11649960" cy="3667680"/>
          </a:xfrm>
          <a:prstGeom prst="rect">
            <a:avLst/>
          </a:prstGeom>
          <a:ln>
            <a:noFill/>
          </a:ln>
        </p:spPr>
      </p:pic>
    </p:spTree>
  </p:cSld>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CustomShape 1"/>
          <p:cNvSpPr/>
          <p:nvPr/>
        </p:nvSpPr>
        <p:spPr>
          <a:xfrm>
            <a:off x="810000" y="447120"/>
            <a:ext cx="10571400" cy="969840"/>
          </a:xfrm>
          <a:prstGeom prst="rect">
            <a:avLst/>
          </a:prstGeom>
          <a:noFill/>
          <a:ln>
            <a:noFill/>
          </a:ln>
        </p:spPr>
        <p:style>
          <a:lnRef idx="0"/>
          <a:fillRef idx="0"/>
          <a:effectRef idx="0"/>
          <a:fontRef idx="minor"/>
        </p:style>
        <p:txBody>
          <a:bodyPr lIns="90000" rIns="90000" tIns="45000" bIns="45000" anchor="b"/>
          <a:p>
            <a:pPr>
              <a:lnSpc>
                <a:spcPct val="100000"/>
              </a:lnSpc>
            </a:pPr>
            <a:r>
              <a:rPr b="1" lang="en-US" sz="4000" spc="-1" strike="noStrike">
                <a:solidFill>
                  <a:srgbClr val="0d0d0d"/>
                </a:solidFill>
                <a:uFill>
                  <a:solidFill>
                    <a:srgbClr val="ffffff"/>
                  </a:solidFill>
                </a:uFill>
                <a:latin typeface="Century Gothic"/>
              </a:rPr>
              <a:t>Structure - aware fidelity</a:t>
            </a:r>
            <a:endParaRPr b="0" lang="en-US" sz="1800" spc="-1" strike="noStrike">
              <a:solidFill>
                <a:srgbClr val="ffffff"/>
              </a:solidFill>
              <a:uFill>
                <a:solidFill>
                  <a:srgbClr val="ffffff"/>
                </a:solidFill>
              </a:uFill>
              <a:latin typeface="Arial"/>
            </a:endParaRPr>
          </a:p>
        </p:txBody>
      </p:sp>
      <p:sp>
        <p:nvSpPr>
          <p:cNvPr id="96" name="CustomShape 2"/>
          <p:cNvSpPr/>
          <p:nvPr/>
        </p:nvSpPr>
        <p:spPr>
          <a:xfrm>
            <a:off x="818640" y="2222280"/>
            <a:ext cx="10553760" cy="4939920"/>
          </a:xfrm>
          <a:prstGeom prst="rect">
            <a:avLst/>
          </a:prstGeom>
          <a:noFill/>
          <a:ln>
            <a:noFill/>
          </a:ln>
        </p:spPr>
        <p:style>
          <a:lnRef idx="0"/>
          <a:fillRef idx="0"/>
          <a:effectRef idx="0"/>
          <a:fontRef idx="minor"/>
        </p:style>
        <p:txBody>
          <a:bodyPr lIns="90000" rIns="90000" tIns="45000" bIns="45000" anchor="ctr"/>
          <a:p>
            <a:pPr marL="343080" indent="-342360">
              <a:lnSpc>
                <a:spcPct val="100000"/>
              </a:lnSpc>
              <a:buClr>
                <a:srgbClr val="dddddd"/>
              </a:buClr>
              <a:buFont typeface="Wingdings 2" charset="2"/>
              <a:buChar char=""/>
            </a:pPr>
            <a:r>
              <a:rPr b="0" lang="en-US" sz="2000" spc="-1" strike="noStrike">
                <a:solidFill>
                  <a:srgbClr val="ffffff"/>
                </a:solidFill>
                <a:uFill>
                  <a:solidFill>
                    <a:srgbClr val="ffffff"/>
                  </a:solidFill>
                </a:uFill>
                <a:latin typeface="Century Gothic"/>
              </a:rPr>
              <a:t>OCP</a:t>
            </a:r>
            <a:endParaRPr b="0" lang="en-US" sz="1800" spc="-1" strike="noStrike">
              <a:solidFill>
                <a:srgbClr val="ffffff"/>
              </a:solidFill>
              <a:uFill>
                <a:solidFill>
                  <a:srgbClr val="ffffff"/>
                </a:solidFill>
              </a:uFill>
              <a:latin typeface="Arial"/>
            </a:endParaRPr>
          </a:p>
          <a:p>
            <a:pPr>
              <a:lnSpc>
                <a:spcPct val="100000"/>
              </a:lnSpc>
            </a:pPr>
            <a:endParaRPr b="0" lang="en-US" sz="1800" spc="-1" strike="noStrike">
              <a:solidFill>
                <a:srgbClr val="ffffff"/>
              </a:solidFill>
              <a:uFill>
                <a:solidFill>
                  <a:srgbClr val="ffffff"/>
                </a:solidFill>
              </a:uFill>
              <a:latin typeface="Arial"/>
            </a:endParaRPr>
          </a:p>
          <a:p>
            <a:pPr marL="343080" indent="-342360">
              <a:lnSpc>
                <a:spcPct val="100000"/>
              </a:lnSpc>
              <a:buClr>
                <a:srgbClr val="dddddd"/>
              </a:buClr>
              <a:buFont typeface="Wingdings 2" charset="2"/>
              <a:buChar char=""/>
            </a:pPr>
            <a:r>
              <a:rPr b="0" lang="en-US" sz="2000" spc="-1" strike="noStrike">
                <a:solidFill>
                  <a:srgbClr val="ffffff"/>
                </a:solidFill>
                <a:uFill>
                  <a:solidFill>
                    <a:srgbClr val="ffffff"/>
                  </a:solidFill>
                </a:uFill>
                <a:latin typeface="Century Gothic"/>
              </a:rPr>
              <a:t>Histogram</a:t>
            </a:r>
            <a:endParaRPr b="0" lang="en-US" sz="1800" spc="-1" strike="noStrike">
              <a:solidFill>
                <a:srgbClr val="ffffff"/>
              </a:solidFill>
              <a:uFill>
                <a:solidFill>
                  <a:srgbClr val="ffffff"/>
                </a:solidFill>
              </a:uFill>
              <a:latin typeface="Arial"/>
            </a:endParaRPr>
          </a:p>
          <a:p>
            <a:pPr>
              <a:lnSpc>
                <a:spcPct val="100000"/>
              </a:lnSpc>
            </a:pPr>
            <a:endParaRPr b="0" lang="en-US" sz="1800" spc="-1" strike="noStrike">
              <a:solidFill>
                <a:srgbClr val="ffffff"/>
              </a:solidFill>
              <a:uFill>
                <a:solidFill>
                  <a:srgbClr val="ffffff"/>
                </a:solidFill>
              </a:uFill>
              <a:latin typeface="Arial"/>
            </a:endParaRPr>
          </a:p>
          <a:p>
            <a:pPr>
              <a:lnSpc>
                <a:spcPct val="100000"/>
              </a:lnSpc>
            </a:pPr>
            <a:endParaRPr b="0" lang="en-US" sz="1800" spc="-1" strike="noStrike">
              <a:solidFill>
                <a:srgbClr val="ffffff"/>
              </a:solidFill>
              <a:uFill>
                <a:solidFill>
                  <a:srgbClr val="ffffff"/>
                </a:solidFill>
              </a:uFill>
              <a:latin typeface="Arial"/>
            </a:endParaRPr>
          </a:p>
          <a:p>
            <a:pPr marL="343080" indent="-342360">
              <a:lnSpc>
                <a:spcPct val="100000"/>
              </a:lnSpc>
              <a:buClr>
                <a:srgbClr val="dddddd"/>
              </a:buClr>
              <a:buFont typeface="Wingdings 2" charset="2"/>
              <a:buChar char=""/>
            </a:pPr>
            <a:r>
              <a:rPr b="0" lang="en-US" sz="2000" spc="-1" strike="noStrike">
                <a:solidFill>
                  <a:srgbClr val="ffffff"/>
                </a:solidFill>
                <a:uFill>
                  <a:solidFill>
                    <a:srgbClr val="ffffff"/>
                  </a:solidFill>
                </a:uFill>
                <a:latin typeface="Century Gothic"/>
              </a:rPr>
              <a:t> </a:t>
            </a:r>
            <a:r>
              <a:rPr b="0" lang="en-US" sz="2000" spc="-1" strike="noStrike">
                <a:solidFill>
                  <a:srgbClr val="ffffff"/>
                </a:solidFill>
                <a:uFill>
                  <a:solidFill>
                    <a:srgbClr val="ffffff"/>
                  </a:solidFill>
                </a:uFill>
                <a:latin typeface="Century Gothic"/>
              </a:rPr>
              <a:t>reliability </a:t>
            </a:r>
            <a:endParaRPr b="0" lang="en-US" sz="1800" spc="-1" strike="noStrike">
              <a:solidFill>
                <a:srgbClr val="ffffff"/>
              </a:solidFill>
              <a:uFill>
                <a:solidFill>
                  <a:srgbClr val="ffffff"/>
                </a:solidFill>
              </a:uFill>
              <a:latin typeface="Arial"/>
            </a:endParaRPr>
          </a:p>
          <a:p>
            <a:pPr>
              <a:lnSpc>
                <a:spcPct val="100000"/>
              </a:lnSpc>
            </a:pPr>
            <a:endParaRPr b="0" lang="en-US" sz="1800" spc="-1" strike="noStrike">
              <a:solidFill>
                <a:srgbClr val="ffffff"/>
              </a:solidFill>
              <a:uFill>
                <a:solidFill>
                  <a:srgbClr val="ffffff"/>
                </a:solidFill>
              </a:uFill>
              <a:latin typeface="Arial"/>
            </a:endParaRPr>
          </a:p>
          <a:p>
            <a:pPr>
              <a:lnSpc>
                <a:spcPct val="100000"/>
              </a:lnSpc>
            </a:pPr>
            <a:endParaRPr b="0" lang="en-US" sz="1800" spc="-1" strike="noStrike">
              <a:solidFill>
                <a:srgbClr val="ffffff"/>
              </a:solidFill>
              <a:uFill>
                <a:solidFill>
                  <a:srgbClr val="ffffff"/>
                </a:solidFill>
              </a:uFill>
              <a:latin typeface="Arial"/>
            </a:endParaRPr>
          </a:p>
          <a:p>
            <a:pPr marL="343080" indent="-342360">
              <a:lnSpc>
                <a:spcPct val="100000"/>
              </a:lnSpc>
              <a:buClr>
                <a:srgbClr val="dddddd"/>
              </a:buClr>
              <a:buFont typeface="Wingdings 2" charset="2"/>
              <a:buChar char=""/>
            </a:pPr>
            <a:r>
              <a:rPr b="0" lang="en-US" sz="2000" spc="-1" strike="noStrike">
                <a:solidFill>
                  <a:srgbClr val="ffffff"/>
                </a:solidFill>
                <a:uFill>
                  <a:solidFill>
                    <a:srgbClr val="ffffff"/>
                  </a:solidFill>
                </a:uFill>
                <a:latin typeface="Century Gothic"/>
              </a:rPr>
              <a:t>data cost </a:t>
            </a:r>
            <a:endParaRPr b="0" lang="en-US" sz="1800" spc="-1" strike="noStrike">
              <a:solidFill>
                <a:srgbClr val="ffffff"/>
              </a:solidFill>
              <a:uFill>
                <a:solidFill>
                  <a:srgbClr val="ffffff"/>
                </a:solidFill>
              </a:uFill>
              <a:latin typeface="Arial"/>
            </a:endParaRPr>
          </a:p>
          <a:p>
            <a:pPr>
              <a:lnSpc>
                <a:spcPct val="100000"/>
              </a:lnSpc>
            </a:pPr>
            <a:endParaRPr b="0" lang="en-US" sz="1800" spc="-1" strike="noStrike">
              <a:solidFill>
                <a:srgbClr val="ffffff"/>
              </a:solidFill>
              <a:uFill>
                <a:solidFill>
                  <a:srgbClr val="ffffff"/>
                </a:solidFill>
              </a:uFill>
              <a:latin typeface="Arial"/>
            </a:endParaRPr>
          </a:p>
          <a:p>
            <a:pPr>
              <a:lnSpc>
                <a:spcPct val="100000"/>
              </a:lnSpc>
            </a:pPr>
            <a:endParaRPr b="0" lang="en-US" sz="1800" spc="-1" strike="noStrike">
              <a:solidFill>
                <a:srgbClr val="ffffff"/>
              </a:solidFill>
              <a:uFill>
                <a:solidFill>
                  <a:srgbClr val="ffffff"/>
                </a:solidFill>
              </a:uFill>
              <a:latin typeface="Arial"/>
            </a:endParaRPr>
          </a:p>
          <a:p>
            <a:pPr>
              <a:lnSpc>
                <a:spcPct val="100000"/>
              </a:lnSpc>
            </a:pPr>
            <a:endParaRPr b="0" lang="en-US" sz="1800" spc="-1" strike="noStrike">
              <a:solidFill>
                <a:srgbClr val="ffffff"/>
              </a:solidFill>
              <a:uFill>
                <a:solidFill>
                  <a:srgbClr val="ffffff"/>
                </a:solidFill>
              </a:uFill>
              <a:latin typeface="Arial"/>
            </a:endParaRPr>
          </a:p>
        </p:txBody>
      </p:sp>
      <p:pic>
        <p:nvPicPr>
          <p:cNvPr id="97" name="Picture 4" descr=""/>
          <p:cNvPicPr/>
          <p:nvPr/>
        </p:nvPicPr>
        <p:blipFill>
          <a:blip r:embed="rId1"/>
          <a:stretch/>
        </p:blipFill>
        <p:spPr>
          <a:xfrm>
            <a:off x="1890720" y="2372760"/>
            <a:ext cx="3228120" cy="580320"/>
          </a:xfrm>
          <a:prstGeom prst="rect">
            <a:avLst/>
          </a:prstGeom>
          <a:ln>
            <a:noFill/>
          </a:ln>
        </p:spPr>
      </p:pic>
      <p:pic>
        <p:nvPicPr>
          <p:cNvPr id="98" name="Picture 5" descr=""/>
          <p:cNvPicPr/>
          <p:nvPr/>
        </p:nvPicPr>
        <p:blipFill>
          <a:blip r:embed="rId2"/>
          <a:stretch/>
        </p:blipFill>
        <p:spPr>
          <a:xfrm>
            <a:off x="1890720" y="3435840"/>
            <a:ext cx="4304520" cy="866160"/>
          </a:xfrm>
          <a:prstGeom prst="rect">
            <a:avLst/>
          </a:prstGeom>
          <a:ln>
            <a:noFill/>
          </a:ln>
        </p:spPr>
      </p:pic>
      <p:pic>
        <p:nvPicPr>
          <p:cNvPr id="99" name="Picture 6" descr=""/>
          <p:cNvPicPr/>
          <p:nvPr/>
        </p:nvPicPr>
        <p:blipFill>
          <a:blip r:embed="rId3"/>
          <a:stretch/>
        </p:blipFill>
        <p:spPr>
          <a:xfrm>
            <a:off x="1890720" y="6011280"/>
            <a:ext cx="2304360" cy="618480"/>
          </a:xfrm>
          <a:prstGeom prst="rect">
            <a:avLst/>
          </a:prstGeom>
          <a:ln>
            <a:noFill/>
          </a:ln>
        </p:spPr>
      </p:pic>
      <p:pic>
        <p:nvPicPr>
          <p:cNvPr id="100" name="Picture 7" descr=""/>
          <p:cNvPicPr/>
          <p:nvPr/>
        </p:nvPicPr>
        <p:blipFill>
          <a:blip r:embed="rId4"/>
          <a:stretch/>
        </p:blipFill>
        <p:spPr>
          <a:xfrm>
            <a:off x="1890720" y="4820760"/>
            <a:ext cx="1513800" cy="694440"/>
          </a:xfrm>
          <a:prstGeom prst="rect">
            <a:avLst/>
          </a:prstGeom>
          <a:ln>
            <a:noFill/>
          </a:ln>
        </p:spPr>
      </p:pic>
    </p:spTree>
  </p:cSld>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CustomShape 1"/>
          <p:cNvSpPr/>
          <p:nvPr/>
        </p:nvSpPr>
        <p:spPr>
          <a:xfrm>
            <a:off x="810000" y="447120"/>
            <a:ext cx="10571400" cy="969840"/>
          </a:xfrm>
          <a:prstGeom prst="rect">
            <a:avLst/>
          </a:prstGeom>
          <a:noFill/>
          <a:ln>
            <a:noFill/>
          </a:ln>
        </p:spPr>
        <p:style>
          <a:lnRef idx="0"/>
          <a:fillRef idx="0"/>
          <a:effectRef idx="0"/>
          <a:fontRef idx="minor"/>
        </p:style>
        <p:txBody>
          <a:bodyPr lIns="90000" rIns="90000" tIns="45000" bIns="45000" anchor="b"/>
          <a:p>
            <a:pPr>
              <a:lnSpc>
                <a:spcPct val="100000"/>
              </a:lnSpc>
            </a:pPr>
            <a:r>
              <a:rPr b="1" lang="en-US" sz="4000" spc="-1" strike="noStrike">
                <a:solidFill>
                  <a:srgbClr val="0d0d0d"/>
                </a:solidFill>
                <a:uFill>
                  <a:solidFill>
                    <a:srgbClr val="ffffff"/>
                  </a:solidFill>
                </a:uFill>
                <a:latin typeface="Century Gothic"/>
              </a:rPr>
              <a:t>Non local regularization </a:t>
            </a:r>
            <a:endParaRPr b="0" lang="en-US" sz="1800" spc="-1" strike="noStrike">
              <a:solidFill>
                <a:srgbClr val="ffffff"/>
              </a:solidFill>
              <a:uFill>
                <a:solidFill>
                  <a:srgbClr val="ffffff"/>
                </a:solidFill>
              </a:uFill>
              <a:latin typeface="Arial"/>
            </a:endParaRPr>
          </a:p>
        </p:txBody>
      </p:sp>
      <p:sp>
        <p:nvSpPr>
          <p:cNvPr id="102" name="CustomShape 2"/>
          <p:cNvSpPr/>
          <p:nvPr/>
        </p:nvSpPr>
        <p:spPr>
          <a:xfrm>
            <a:off x="818640" y="2222280"/>
            <a:ext cx="10553760" cy="4939920"/>
          </a:xfrm>
          <a:prstGeom prst="rect">
            <a:avLst/>
          </a:prstGeom>
          <a:noFill/>
          <a:ln>
            <a:noFill/>
          </a:ln>
        </p:spPr>
        <p:style>
          <a:lnRef idx="0"/>
          <a:fillRef idx="0"/>
          <a:effectRef idx="0"/>
          <a:fontRef idx="minor"/>
        </p:style>
        <p:txBody>
          <a:bodyPr lIns="90000" rIns="90000" tIns="45000" bIns="45000" anchor="ctr"/>
          <a:p>
            <a:pPr algn="just">
              <a:lnSpc>
                <a:spcPct val="100000"/>
              </a:lnSpc>
            </a:pPr>
            <a:r>
              <a:rPr b="0" lang="en-US" sz="1800" spc="-1" strike="noStrike">
                <a:solidFill>
                  <a:srgbClr val="ffffff"/>
                </a:solidFill>
                <a:uFill>
                  <a:solidFill>
                    <a:srgbClr val="ffffff"/>
                  </a:solidFill>
                </a:uFill>
                <a:latin typeface="Century Gothic"/>
              </a:rPr>
              <a:t>capture the </a:t>
            </a:r>
            <a:r>
              <a:rPr b="1" lang="en-US" sz="1800" spc="-1" strike="noStrike">
                <a:solidFill>
                  <a:srgbClr val="ffff00"/>
                </a:solidFill>
                <a:uFill>
                  <a:solidFill>
                    <a:srgbClr val="ffffff"/>
                  </a:solidFill>
                </a:uFill>
                <a:latin typeface="Century Gothic"/>
              </a:rPr>
              <a:t>relationship between neighbors </a:t>
            </a:r>
            <a:r>
              <a:rPr b="0" lang="en-US" sz="1800" spc="-1" strike="noStrike">
                <a:solidFill>
                  <a:srgbClr val="ffffff"/>
                </a:solidFill>
                <a:uFill>
                  <a:solidFill>
                    <a:srgbClr val="ffffff"/>
                  </a:solidFill>
                </a:uFill>
                <a:latin typeface="Century Gothic"/>
              </a:rPr>
              <a:t>using a nonlocal pairwise connection </a:t>
            </a:r>
            <a:endParaRPr b="0" lang="en-US" sz="1800" spc="-1" strike="noStrike">
              <a:solidFill>
                <a:srgbClr val="ffffff"/>
              </a:solidFill>
              <a:uFill>
                <a:solidFill>
                  <a:srgbClr val="ffffff"/>
                </a:solidFill>
              </a:uFill>
              <a:latin typeface="Arial"/>
            </a:endParaRPr>
          </a:p>
          <a:p>
            <a:pPr marL="343080" indent="-342360" algn="just">
              <a:lnSpc>
                <a:spcPct val="100000"/>
              </a:lnSpc>
              <a:buClr>
                <a:srgbClr val="dddddd"/>
              </a:buClr>
              <a:buFont typeface="Wingdings 2" charset="2"/>
              <a:buChar char=""/>
            </a:pPr>
            <a:r>
              <a:rPr b="0" lang="en-US" sz="1800" spc="-1" strike="noStrike">
                <a:solidFill>
                  <a:srgbClr val="ffffff"/>
                </a:solidFill>
                <a:uFill>
                  <a:solidFill>
                    <a:srgbClr val="ffffff"/>
                  </a:solidFill>
                </a:uFill>
                <a:latin typeface="Century Gothic"/>
              </a:rPr>
              <a:t>k-nearest neighbors </a:t>
            </a:r>
            <a:r>
              <a:rPr b="1" lang="en-US" sz="1800" spc="-1" strike="noStrike">
                <a:solidFill>
                  <a:srgbClr val="ffff00"/>
                </a:solidFill>
                <a:uFill>
                  <a:solidFill>
                    <a:srgbClr val="ffffff"/>
                  </a:solidFill>
                </a:uFill>
                <a:latin typeface="Century Gothic"/>
              </a:rPr>
              <a:t>( </a:t>
            </a:r>
            <a:r>
              <a:rPr b="1" i="1" lang="en-US" sz="1800" spc="-1" strike="noStrike">
                <a:solidFill>
                  <a:srgbClr val="ffff00"/>
                </a:solidFill>
                <a:uFill>
                  <a:solidFill>
                    <a:srgbClr val="ffffff"/>
                  </a:solidFill>
                </a:uFill>
                <a:latin typeface="Century Gothic"/>
              </a:rPr>
              <a:t>k </a:t>
            </a:r>
            <a:r>
              <a:rPr b="1" lang="en-US" sz="1800" spc="-1" strike="noStrike">
                <a:solidFill>
                  <a:srgbClr val="ffff00"/>
                </a:solidFill>
                <a:uFill>
                  <a:solidFill>
                    <a:srgbClr val="ffffff"/>
                  </a:solidFill>
                </a:uFill>
                <a:latin typeface="Century Gothic"/>
              </a:rPr>
              <a:t>-NN) </a:t>
            </a:r>
            <a:r>
              <a:rPr b="0" lang="en-US" sz="1800" spc="-1" strike="noStrike">
                <a:solidFill>
                  <a:srgbClr val="ffffff"/>
                </a:solidFill>
                <a:uFill>
                  <a:solidFill>
                    <a:srgbClr val="ffffff"/>
                  </a:solidFill>
                </a:uFill>
                <a:latin typeface="Century Gothic"/>
              </a:rPr>
              <a:t>in the feature space </a:t>
            </a:r>
            <a:endParaRPr b="0" lang="en-US" sz="1800" spc="-1" strike="noStrike">
              <a:solidFill>
                <a:srgbClr val="ffffff"/>
              </a:solidFill>
              <a:uFill>
                <a:solidFill>
                  <a:srgbClr val="ffffff"/>
                </a:solidFill>
              </a:uFill>
              <a:latin typeface="Arial"/>
            </a:endParaRPr>
          </a:p>
          <a:p>
            <a:pPr marL="343080" indent="-342360" algn="just">
              <a:lnSpc>
                <a:spcPct val="100000"/>
              </a:lnSpc>
              <a:buClr>
                <a:srgbClr val="dddddd"/>
              </a:buClr>
              <a:buFont typeface="Wingdings 2" charset="2"/>
              <a:buChar char=""/>
            </a:pPr>
            <a:r>
              <a:rPr b="0" lang="en-US" sz="1800" spc="-1" strike="noStrike">
                <a:solidFill>
                  <a:srgbClr val="ffffff"/>
                </a:solidFill>
                <a:uFill>
                  <a:solidFill>
                    <a:srgbClr val="ffffff"/>
                  </a:solidFill>
                </a:uFill>
                <a:latin typeface="Century Gothic"/>
              </a:rPr>
              <a:t>a</a:t>
            </a:r>
            <a:r>
              <a:rPr b="1" lang="en-US" sz="1800" spc="-1" strike="noStrike">
                <a:solidFill>
                  <a:srgbClr val="ffffff"/>
                </a:solidFill>
                <a:uFill>
                  <a:solidFill>
                    <a:srgbClr val="ffffff"/>
                  </a:solidFill>
                </a:uFill>
                <a:latin typeface="Century Gothic"/>
              </a:rPr>
              <a:t> </a:t>
            </a:r>
            <a:r>
              <a:rPr b="1" lang="en-US" sz="1800" spc="-1" strike="noStrike">
                <a:solidFill>
                  <a:srgbClr val="ffff00"/>
                </a:solidFill>
                <a:uFill>
                  <a:solidFill>
                    <a:srgbClr val="ffffff"/>
                  </a:solidFill>
                </a:uFill>
                <a:latin typeface="Century Gothic"/>
              </a:rPr>
              <a:t>five-dimensional</a:t>
            </a:r>
            <a:r>
              <a:rPr b="1" lang="en-US" sz="1800" spc="-1" strike="noStrike">
                <a:solidFill>
                  <a:srgbClr val="ffffff"/>
                </a:solidFill>
                <a:uFill>
                  <a:solidFill>
                    <a:srgbClr val="ffffff"/>
                  </a:solidFill>
                </a:uFill>
                <a:latin typeface="Century Gothic"/>
              </a:rPr>
              <a:t> </a:t>
            </a:r>
            <a:r>
              <a:rPr b="0" lang="en-US" sz="1800" spc="-1" strike="noStrike">
                <a:solidFill>
                  <a:srgbClr val="ffffff"/>
                </a:solidFill>
                <a:uFill>
                  <a:solidFill>
                    <a:srgbClr val="ffffff"/>
                  </a:solidFill>
                </a:uFill>
                <a:latin typeface="Century Gothic"/>
              </a:rPr>
              <a:t>feature vector </a:t>
            </a:r>
            <a:endParaRPr b="0" lang="en-US" sz="1800" spc="-1" strike="noStrike">
              <a:solidFill>
                <a:srgbClr val="ffffff"/>
              </a:solidFill>
              <a:uFill>
                <a:solidFill>
                  <a:srgbClr val="ffffff"/>
                </a:solidFill>
              </a:uFill>
              <a:latin typeface="Arial"/>
            </a:endParaRPr>
          </a:p>
          <a:p>
            <a:pPr algn="just">
              <a:lnSpc>
                <a:spcPct val="100000"/>
              </a:lnSpc>
            </a:pPr>
            <a:endParaRPr b="0" lang="en-US" sz="1800" spc="-1" strike="noStrike">
              <a:solidFill>
                <a:srgbClr val="ffffff"/>
              </a:solidFill>
              <a:uFill>
                <a:solidFill>
                  <a:srgbClr val="ffffff"/>
                </a:solidFill>
              </a:uFill>
              <a:latin typeface="Arial"/>
            </a:endParaRPr>
          </a:p>
          <a:p>
            <a:pPr marL="343080" indent="-342360" algn="just">
              <a:lnSpc>
                <a:spcPct val="100000"/>
              </a:lnSpc>
              <a:buClr>
                <a:srgbClr val="dddddd"/>
              </a:buClr>
              <a:buFont typeface="Wingdings 2" charset="2"/>
              <a:buChar char=""/>
            </a:pPr>
            <a:r>
              <a:rPr b="1" i="1" lang="en-US" sz="1800" spc="-1" strike="noStrike">
                <a:solidFill>
                  <a:srgbClr val="ffff00"/>
                </a:solidFill>
                <a:uFill>
                  <a:solidFill>
                    <a:srgbClr val="ffffff"/>
                  </a:solidFill>
                </a:uFill>
                <a:latin typeface="Century Gothic"/>
              </a:rPr>
              <a:t>Lab </a:t>
            </a:r>
            <a:r>
              <a:rPr b="1" lang="en-US" sz="1800" spc="-1" strike="noStrike">
                <a:solidFill>
                  <a:srgbClr val="ffff00"/>
                </a:solidFill>
                <a:uFill>
                  <a:solidFill>
                    <a:srgbClr val="ffffff"/>
                  </a:solidFill>
                </a:uFill>
                <a:latin typeface="Century Gothic"/>
              </a:rPr>
              <a:t>color </a:t>
            </a:r>
            <a:r>
              <a:rPr b="0" lang="en-US" sz="1800" spc="-1" strike="noStrike">
                <a:solidFill>
                  <a:srgbClr val="ffffff"/>
                </a:solidFill>
                <a:uFill>
                  <a:solidFill>
                    <a:srgbClr val="ffffff"/>
                  </a:solidFill>
                </a:uFill>
                <a:latin typeface="Century Gothic"/>
              </a:rPr>
              <a:t>components </a:t>
            </a:r>
            <a:endParaRPr b="0" lang="en-US" sz="1800" spc="-1" strike="noStrike">
              <a:solidFill>
                <a:srgbClr val="ffffff"/>
              </a:solidFill>
              <a:uFill>
                <a:solidFill>
                  <a:srgbClr val="ffffff"/>
                </a:solidFill>
              </a:uFill>
              <a:latin typeface="Arial"/>
            </a:endParaRPr>
          </a:p>
          <a:p>
            <a:pPr algn="just">
              <a:lnSpc>
                <a:spcPct val="100000"/>
              </a:lnSpc>
            </a:pPr>
            <a:endParaRPr b="0" lang="en-US" sz="1800" spc="-1" strike="noStrike">
              <a:solidFill>
                <a:srgbClr val="ffffff"/>
              </a:solidFill>
              <a:uFill>
                <a:solidFill>
                  <a:srgbClr val="ffffff"/>
                </a:solidFill>
              </a:uFill>
              <a:latin typeface="Arial"/>
            </a:endParaRPr>
          </a:p>
          <a:p>
            <a:pPr marL="343080" indent="-342360" algn="just">
              <a:lnSpc>
                <a:spcPct val="100000"/>
              </a:lnSpc>
              <a:buClr>
                <a:srgbClr val="dddddd"/>
              </a:buClr>
              <a:buFont typeface="Wingdings 2" charset="2"/>
              <a:buChar char=""/>
            </a:pPr>
            <a:r>
              <a:rPr b="0" lang="en-US" sz="1800" spc="-1" strike="noStrike">
                <a:solidFill>
                  <a:srgbClr val="ffffff"/>
                </a:solidFill>
                <a:uFill>
                  <a:solidFill>
                    <a:srgbClr val="ffffff"/>
                  </a:solidFill>
                </a:uFill>
                <a:latin typeface="Century Gothic"/>
              </a:rPr>
              <a:t>The </a:t>
            </a:r>
            <a:r>
              <a:rPr b="1" lang="en-US" sz="1800" spc="-1" strike="noStrike">
                <a:solidFill>
                  <a:srgbClr val="ffff00"/>
                </a:solidFill>
                <a:uFill>
                  <a:solidFill>
                    <a:srgbClr val="ffffff"/>
                  </a:solidFill>
                </a:uFill>
                <a:latin typeface="Century Gothic"/>
              </a:rPr>
              <a:t>nonlocal regularization </a:t>
            </a:r>
            <a:r>
              <a:rPr b="0" lang="en-US" sz="1800" spc="-1" strike="noStrike">
                <a:solidFill>
                  <a:srgbClr val="ffffff"/>
                </a:solidFill>
                <a:uFill>
                  <a:solidFill>
                    <a:srgbClr val="ffffff"/>
                  </a:solidFill>
                </a:uFill>
                <a:latin typeface="Century Gothic"/>
              </a:rPr>
              <a:t>term</a:t>
            </a:r>
            <a:endParaRPr b="0" lang="en-US" sz="1800" spc="-1" strike="noStrike">
              <a:solidFill>
                <a:srgbClr val="ffffff"/>
              </a:solidFill>
              <a:uFill>
                <a:solidFill>
                  <a:srgbClr val="ffffff"/>
                </a:solidFill>
              </a:uFill>
              <a:latin typeface="Arial"/>
            </a:endParaRPr>
          </a:p>
          <a:p>
            <a:pPr algn="just">
              <a:lnSpc>
                <a:spcPct val="100000"/>
              </a:lnSpc>
            </a:pPr>
            <a:endParaRPr b="0" lang="en-US" sz="1800" spc="-1" strike="noStrike">
              <a:solidFill>
                <a:srgbClr val="ffffff"/>
              </a:solidFill>
              <a:uFill>
                <a:solidFill>
                  <a:srgbClr val="ffffff"/>
                </a:solidFill>
              </a:uFill>
              <a:latin typeface="Arial"/>
            </a:endParaRPr>
          </a:p>
          <a:p>
            <a:pPr algn="just">
              <a:lnSpc>
                <a:spcPct val="100000"/>
              </a:lnSpc>
            </a:pPr>
            <a:endParaRPr b="0" lang="en-US" sz="1800" spc="-1" strike="noStrike">
              <a:solidFill>
                <a:srgbClr val="ffffff"/>
              </a:solidFill>
              <a:uFill>
                <a:solidFill>
                  <a:srgbClr val="ffffff"/>
                </a:solidFill>
              </a:uFill>
              <a:latin typeface="Arial"/>
            </a:endParaRPr>
          </a:p>
          <a:p>
            <a:pPr algn="just">
              <a:lnSpc>
                <a:spcPct val="100000"/>
              </a:lnSpc>
            </a:pPr>
            <a:endParaRPr b="0" lang="en-US" sz="1800" spc="-1" strike="noStrike">
              <a:solidFill>
                <a:srgbClr val="ffffff"/>
              </a:solidFill>
              <a:uFill>
                <a:solidFill>
                  <a:srgbClr val="ffffff"/>
                </a:solidFill>
              </a:uFill>
              <a:latin typeface="Arial"/>
            </a:endParaRPr>
          </a:p>
          <a:p>
            <a:pPr algn="just">
              <a:lnSpc>
                <a:spcPct val="100000"/>
              </a:lnSpc>
            </a:pPr>
            <a:endParaRPr b="0" lang="en-US" sz="1800" spc="-1" strike="noStrike">
              <a:solidFill>
                <a:srgbClr val="ffffff"/>
              </a:solidFill>
              <a:uFill>
                <a:solidFill>
                  <a:srgbClr val="ffffff"/>
                </a:solidFill>
              </a:uFill>
              <a:latin typeface="Arial"/>
            </a:endParaRPr>
          </a:p>
          <a:p>
            <a:pPr algn="just">
              <a:lnSpc>
                <a:spcPct val="100000"/>
              </a:lnSpc>
            </a:pPr>
            <a:endParaRPr b="0" lang="en-US" sz="1800" spc="-1" strike="noStrike">
              <a:solidFill>
                <a:srgbClr val="ffffff"/>
              </a:solidFill>
              <a:uFill>
                <a:solidFill>
                  <a:srgbClr val="ffffff"/>
                </a:solidFill>
              </a:uFill>
              <a:latin typeface="Arial"/>
            </a:endParaRPr>
          </a:p>
        </p:txBody>
      </p:sp>
      <p:pic>
        <p:nvPicPr>
          <p:cNvPr id="103" name="Picture 8" descr=""/>
          <p:cNvPicPr/>
          <p:nvPr/>
        </p:nvPicPr>
        <p:blipFill>
          <a:blip r:embed="rId1"/>
          <a:stretch/>
        </p:blipFill>
        <p:spPr>
          <a:xfrm>
            <a:off x="3911040" y="3780720"/>
            <a:ext cx="2662560" cy="510480"/>
          </a:xfrm>
          <a:prstGeom prst="rect">
            <a:avLst/>
          </a:prstGeom>
          <a:ln>
            <a:noFill/>
          </a:ln>
        </p:spPr>
      </p:pic>
      <p:pic>
        <p:nvPicPr>
          <p:cNvPr id="104" name="Picture 9" descr=""/>
          <p:cNvPicPr/>
          <p:nvPr/>
        </p:nvPicPr>
        <p:blipFill>
          <a:blip r:embed="rId2"/>
          <a:stretch/>
        </p:blipFill>
        <p:spPr>
          <a:xfrm>
            <a:off x="4996800" y="4607280"/>
            <a:ext cx="2494800" cy="580320"/>
          </a:xfrm>
          <a:prstGeom prst="rect">
            <a:avLst/>
          </a:prstGeom>
          <a:ln>
            <a:noFill/>
          </a:ln>
        </p:spPr>
      </p:pic>
      <p:pic>
        <p:nvPicPr>
          <p:cNvPr id="105" name="Picture 10" descr=""/>
          <p:cNvPicPr/>
          <p:nvPr/>
        </p:nvPicPr>
        <p:blipFill>
          <a:blip r:embed="rId3"/>
          <a:stretch/>
        </p:blipFill>
        <p:spPr>
          <a:xfrm>
            <a:off x="5196960" y="3092760"/>
            <a:ext cx="1542240" cy="456480"/>
          </a:xfrm>
          <a:prstGeom prst="rect">
            <a:avLst/>
          </a:prstGeom>
          <a:ln>
            <a:noFill/>
          </a:ln>
        </p:spPr>
      </p:pic>
      <p:sp>
        <p:nvSpPr>
          <p:cNvPr id="106" name="CustomShape 3"/>
          <p:cNvSpPr/>
          <p:nvPr/>
        </p:nvSpPr>
        <p:spPr>
          <a:xfrm>
            <a:off x="7012440" y="3780720"/>
            <a:ext cx="2730600" cy="36432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ffff00"/>
                </a:solidFill>
                <a:uFill>
                  <a:solidFill>
                    <a:srgbClr val="ffffff"/>
                  </a:solidFill>
                </a:uFill>
                <a:latin typeface="MCLOL J+ Gulliver"/>
                <a:ea typeface="DejaVu Sans"/>
              </a:rPr>
              <a:t>spatial coordinates </a:t>
            </a:r>
            <a:endParaRPr b="0" lang="en-US" sz="1800" spc="-1" strike="noStrike">
              <a:solidFill>
                <a:srgbClr val="ffffff"/>
              </a:solidFill>
              <a:uFill>
                <a:solidFill>
                  <a:srgbClr val="ffffff"/>
                </a:solidFill>
              </a:uFill>
              <a:latin typeface="Arial"/>
            </a:endParaRPr>
          </a:p>
        </p:txBody>
      </p:sp>
      <p:pic>
        <p:nvPicPr>
          <p:cNvPr id="107" name="Picture 12" descr=""/>
          <p:cNvPicPr/>
          <p:nvPr/>
        </p:nvPicPr>
        <p:blipFill>
          <a:blip r:embed="rId4"/>
          <a:stretch/>
        </p:blipFill>
        <p:spPr>
          <a:xfrm>
            <a:off x="9376920" y="3792600"/>
            <a:ext cx="1256760" cy="523080"/>
          </a:xfrm>
          <a:prstGeom prst="rect">
            <a:avLst/>
          </a:prstGeom>
          <a:ln>
            <a:noFill/>
          </a:ln>
        </p:spPr>
      </p:pic>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CustomShape 1"/>
          <p:cNvSpPr/>
          <p:nvPr/>
        </p:nvSpPr>
        <p:spPr>
          <a:xfrm>
            <a:off x="810000" y="447120"/>
            <a:ext cx="10571400" cy="969840"/>
          </a:xfrm>
          <a:prstGeom prst="rect">
            <a:avLst/>
          </a:prstGeom>
          <a:noFill/>
          <a:ln>
            <a:noFill/>
          </a:ln>
        </p:spPr>
        <p:style>
          <a:lnRef idx="0"/>
          <a:fillRef idx="0"/>
          <a:effectRef idx="0"/>
          <a:fontRef idx="minor"/>
        </p:style>
        <p:txBody>
          <a:bodyPr lIns="90000" rIns="90000" tIns="45000" bIns="45000" anchor="b"/>
          <a:p>
            <a:pPr>
              <a:lnSpc>
                <a:spcPct val="100000"/>
              </a:lnSpc>
            </a:pPr>
            <a:r>
              <a:rPr b="1" lang="en-US" sz="4000" spc="-1" strike="noStrike">
                <a:solidFill>
                  <a:srgbClr val="0d0d0d"/>
                </a:solidFill>
                <a:uFill>
                  <a:solidFill>
                    <a:srgbClr val="ffffff"/>
                  </a:solidFill>
                </a:uFill>
                <a:latin typeface="Century Gothic"/>
              </a:rPr>
              <a:t>Non local regularization </a:t>
            </a:r>
            <a:endParaRPr b="0" lang="en-US" sz="1800" spc="-1" strike="noStrike">
              <a:solidFill>
                <a:srgbClr val="ffffff"/>
              </a:solidFill>
              <a:uFill>
                <a:solidFill>
                  <a:srgbClr val="ffffff"/>
                </a:solidFill>
              </a:uFill>
              <a:latin typeface="Arial"/>
            </a:endParaRPr>
          </a:p>
        </p:txBody>
      </p:sp>
      <p:sp>
        <p:nvSpPr>
          <p:cNvPr id="109" name="CustomShape 2"/>
          <p:cNvSpPr/>
          <p:nvPr/>
        </p:nvSpPr>
        <p:spPr>
          <a:xfrm>
            <a:off x="818640" y="2222280"/>
            <a:ext cx="7228080" cy="4939920"/>
          </a:xfrm>
          <a:prstGeom prst="rect">
            <a:avLst/>
          </a:prstGeom>
          <a:noFill/>
          <a:ln>
            <a:noFill/>
          </a:ln>
        </p:spPr>
        <p:style>
          <a:lnRef idx="0"/>
          <a:fillRef idx="0"/>
          <a:effectRef idx="0"/>
          <a:fontRef idx="minor"/>
        </p:style>
        <p:txBody>
          <a:bodyPr lIns="90000" rIns="90000" tIns="45000" bIns="45000" anchor="ctr"/>
          <a:p>
            <a:pPr algn="just">
              <a:lnSpc>
                <a:spcPct val="100000"/>
              </a:lnSpc>
            </a:pPr>
            <a:r>
              <a:rPr b="0" lang="en-US" sz="1800" spc="-1" strike="noStrike">
                <a:solidFill>
                  <a:srgbClr val="ffffff"/>
                </a:solidFill>
                <a:uFill>
                  <a:solidFill>
                    <a:srgbClr val="ffffff"/>
                  </a:solidFill>
                </a:uFill>
                <a:latin typeface="Century Gothic"/>
              </a:rPr>
              <a:t>capture the </a:t>
            </a:r>
            <a:r>
              <a:rPr b="1" lang="en-US" sz="1800" spc="-1" strike="noStrike">
                <a:solidFill>
                  <a:srgbClr val="ffff00"/>
                </a:solidFill>
                <a:uFill>
                  <a:solidFill>
                    <a:srgbClr val="ffffff"/>
                  </a:solidFill>
                </a:uFill>
                <a:latin typeface="Century Gothic"/>
              </a:rPr>
              <a:t>relationship between neighbors </a:t>
            </a:r>
            <a:r>
              <a:rPr b="0" lang="en-US" sz="1800" spc="-1" strike="noStrike">
                <a:solidFill>
                  <a:srgbClr val="ffffff"/>
                </a:solidFill>
                <a:uFill>
                  <a:solidFill>
                    <a:srgbClr val="ffffff"/>
                  </a:solidFill>
                </a:uFill>
                <a:latin typeface="Century Gothic"/>
              </a:rPr>
              <a:t>using a nonlocal pairwise connection </a:t>
            </a:r>
            <a:endParaRPr b="0" lang="en-US" sz="1800" spc="-1" strike="noStrike">
              <a:solidFill>
                <a:srgbClr val="ffffff"/>
              </a:solidFill>
              <a:uFill>
                <a:solidFill>
                  <a:srgbClr val="ffffff"/>
                </a:solidFill>
              </a:uFill>
              <a:latin typeface="Arial"/>
            </a:endParaRPr>
          </a:p>
        </p:txBody>
      </p:sp>
      <p:sp>
        <p:nvSpPr>
          <p:cNvPr id="110" name="CustomShape 3"/>
          <p:cNvSpPr/>
          <p:nvPr/>
        </p:nvSpPr>
        <p:spPr>
          <a:xfrm>
            <a:off x="7012440" y="3780720"/>
            <a:ext cx="2730600" cy="364320"/>
          </a:xfrm>
          <a:prstGeom prst="rect">
            <a:avLst/>
          </a:prstGeom>
          <a:noFill/>
          <a:ln>
            <a:noFill/>
          </a:ln>
        </p:spPr>
        <p:style>
          <a:lnRef idx="0"/>
          <a:fillRef idx="0"/>
          <a:effectRef idx="0"/>
          <a:fontRef idx="minor"/>
        </p:style>
      </p:sp>
      <p:pic>
        <p:nvPicPr>
          <p:cNvPr id="111" name="" descr=""/>
          <p:cNvPicPr/>
          <p:nvPr/>
        </p:nvPicPr>
        <p:blipFill>
          <a:blip r:embed="rId1"/>
          <a:srcRect l="39649" t="27707" r="25591" b="46038"/>
          <a:stretch/>
        </p:blipFill>
        <p:spPr>
          <a:xfrm>
            <a:off x="7461000" y="2651760"/>
            <a:ext cx="3843000" cy="914400"/>
          </a:xfrm>
          <a:prstGeom prst="rect">
            <a:avLst/>
          </a:prstGeom>
          <a:ln>
            <a:noFill/>
          </a:ln>
        </p:spPr>
      </p:pic>
      <p:sp>
        <p:nvSpPr>
          <p:cNvPr id="112" name="TextShape 4"/>
          <p:cNvSpPr txBox="1"/>
          <p:nvPr/>
        </p:nvSpPr>
        <p:spPr>
          <a:xfrm>
            <a:off x="1799640" y="3472560"/>
            <a:ext cx="5603040" cy="1114560"/>
          </a:xfrm>
          <a:prstGeom prst="rect">
            <a:avLst/>
          </a:prstGeom>
          <a:noFill/>
          <a:ln>
            <a:noFill/>
          </a:ln>
        </p:spPr>
        <p:txBody>
          <a:bodyPr lIns="90000" rIns="90000" tIns="45000" bIns="45000"/>
          <a:p>
            <a:pPr algn="just"/>
            <a:r>
              <a:rPr b="0" lang="en-US" sz="1800" spc="-1" strike="noStrike">
                <a:solidFill>
                  <a:srgbClr val="ffffff"/>
                </a:solidFill>
                <a:uFill>
                  <a:solidFill>
                    <a:srgbClr val="ffffff"/>
                  </a:solidFill>
                </a:uFill>
                <a:latin typeface="Arial"/>
              </a:rPr>
              <a:t>- dataset : </a:t>
            </a:r>
            <a:endParaRPr b="0" lang="en-US" sz="1800" spc="-1" strike="noStrike">
              <a:solidFill>
                <a:srgbClr val="ffffff"/>
              </a:solidFill>
              <a:uFill>
                <a:solidFill>
                  <a:srgbClr val="ffffff"/>
                </a:solidFill>
              </a:uFill>
              <a:latin typeface="Arial"/>
            </a:endParaRPr>
          </a:p>
          <a:p>
            <a:pPr algn="just"/>
            <a:r>
              <a:rPr b="0" lang="en-US" sz="1800" spc="-1" strike="noStrike">
                <a:solidFill>
                  <a:srgbClr val="ffffff"/>
                </a:solidFill>
                <a:uFill>
                  <a:solidFill>
                    <a:srgbClr val="ffffff"/>
                  </a:solidFill>
                </a:uFill>
                <a:latin typeface="Arial"/>
              </a:rPr>
              <a:t>	</a:t>
            </a:r>
            <a:r>
              <a:rPr b="0" lang="en-US" sz="1800" spc="-1" strike="noStrike">
                <a:solidFill>
                  <a:srgbClr val="ffffff"/>
                </a:solidFill>
                <a:uFill>
                  <a:solidFill>
                    <a:srgbClr val="ffffff"/>
                  </a:solidFill>
                </a:uFill>
                <a:latin typeface="Arial"/>
              </a:rPr>
              <a:t>	</a:t>
            </a:r>
            <a:r>
              <a:rPr b="0" lang="en-US" sz="1800" spc="-1" strike="noStrike">
                <a:solidFill>
                  <a:srgbClr val="ffffff"/>
                </a:solidFill>
                <a:uFill>
                  <a:solidFill>
                    <a:srgbClr val="ffffff"/>
                  </a:solidFill>
                </a:uFill>
                <a:latin typeface="Arial"/>
              </a:rPr>
              <a:t>	</a:t>
            </a:r>
            <a:r>
              <a:rPr b="0" lang="en-US" sz="1800" spc="-1" strike="noStrike">
                <a:solidFill>
                  <a:srgbClr val="ffffff"/>
                </a:solidFill>
                <a:uFill>
                  <a:solidFill>
                    <a:srgbClr val="ffffff"/>
                  </a:solidFill>
                </a:uFill>
                <a:latin typeface="Arial"/>
              </a:rPr>
              <a:t>- Grabcut dataset ( Rother et al., 2004 ) </a:t>
            </a:r>
            <a:endParaRPr b="0" lang="en-US" sz="1800" spc="-1" strike="noStrike">
              <a:solidFill>
                <a:srgbClr val="ffffff"/>
              </a:solidFill>
              <a:uFill>
                <a:solidFill>
                  <a:srgbClr val="ffffff"/>
                </a:solidFill>
              </a:uFill>
              <a:latin typeface="Arial"/>
            </a:endParaRPr>
          </a:p>
          <a:p>
            <a:pPr algn="just"/>
            <a:r>
              <a:rPr b="0" lang="en-US" sz="1800" spc="-1" strike="noStrike">
                <a:solidFill>
                  <a:srgbClr val="ffffff"/>
                </a:solidFill>
                <a:uFill>
                  <a:solidFill>
                    <a:srgbClr val="ffffff"/>
                  </a:solidFill>
                </a:uFill>
                <a:latin typeface="Arial"/>
              </a:rPr>
              <a:t>	</a:t>
            </a:r>
            <a:r>
              <a:rPr b="0" lang="en-US" sz="1800" spc="-1" strike="noStrike">
                <a:solidFill>
                  <a:srgbClr val="ffffff"/>
                </a:solidFill>
                <a:uFill>
                  <a:solidFill>
                    <a:srgbClr val="ffffff"/>
                  </a:solidFill>
                </a:uFill>
                <a:latin typeface="Arial"/>
              </a:rPr>
              <a:t>	</a:t>
            </a:r>
            <a:r>
              <a:rPr b="0" lang="en-US" sz="1800" spc="-1" strike="noStrike">
                <a:solidFill>
                  <a:srgbClr val="ffffff"/>
                </a:solidFill>
                <a:uFill>
                  <a:solidFill>
                    <a:srgbClr val="ffffff"/>
                  </a:solidFill>
                </a:uFill>
                <a:latin typeface="Arial"/>
              </a:rPr>
              <a:t>	</a:t>
            </a:r>
            <a:r>
              <a:rPr b="0" lang="en-US" sz="1800" spc="-1" strike="noStrike">
                <a:solidFill>
                  <a:srgbClr val="ffffff"/>
                </a:solidFill>
                <a:uFill>
                  <a:solidFill>
                    <a:srgbClr val="ffffff"/>
                  </a:solidFill>
                </a:uFill>
                <a:latin typeface="Arial"/>
              </a:rPr>
              <a:t>- Graz dataset ( Santner et al., 2010 ).</a:t>
            </a:r>
            <a:endParaRPr b="0" lang="en-US" sz="1800" spc="-1" strike="noStrike">
              <a:solidFill>
                <a:srgbClr val="ffffff"/>
              </a:solidFill>
              <a:uFill>
                <a:solidFill>
                  <a:srgbClr val="ffffff"/>
                </a:solidFill>
              </a:uFill>
              <a:latin typeface="Arial"/>
            </a:endParaRPr>
          </a:p>
          <a:p>
            <a:pPr algn="just"/>
            <a:endParaRPr b="0" lang="en-US" sz="1800" spc="-1" strike="noStrike">
              <a:solidFill>
                <a:srgbClr val="ffffff"/>
              </a:solidFill>
              <a:uFill>
                <a:solidFill>
                  <a:srgbClr val="ffffff"/>
                </a:solidFill>
              </a:uFill>
              <a:latin typeface="Arial"/>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TM03457503[[fn=Quotable]]</Template>
  <TotalTime>937</TotalTime>
  <Application>LibreOffice/5.1.6.2$Linux_X86_64 LibreOffice_project/10m0$Build-2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2017-05-01T13:34:38Z</dcterms:created>
  <dc:creator>elfri anto</dc:creator>
  <dc:description/>
  <dc:language>en-US</dc:language>
  <cp:lastModifiedBy/>
  <dcterms:modified xsi:type="dcterms:W3CDTF">2017-05-23T14:30:58Z</dcterms:modified>
  <cp:revision>65</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8</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9</vt:i4>
  </property>
</Properties>
</file>